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18"/>
  </p:notesMasterIdLst>
  <p:handoutMasterIdLst>
    <p:handoutMasterId r:id="rId19"/>
  </p:handoutMasterIdLst>
  <p:sldIdLst>
    <p:sldId id="1688" r:id="rId3"/>
    <p:sldId id="1754" r:id="rId4"/>
    <p:sldId id="1755" r:id="rId5"/>
    <p:sldId id="1285" r:id="rId6"/>
    <p:sldId id="1689" r:id="rId7"/>
    <p:sldId id="1257" r:id="rId8"/>
    <p:sldId id="1399" r:id="rId9"/>
    <p:sldId id="1402" r:id="rId10"/>
    <p:sldId id="1282" r:id="rId11"/>
    <p:sldId id="1403" r:id="rId12"/>
    <p:sldId id="1401" r:id="rId13"/>
    <p:sldId id="1404" r:id="rId14"/>
    <p:sldId id="1286" r:id="rId15"/>
    <p:sldId id="1757" r:id="rId16"/>
    <p:sldId id="175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16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67" clrIdx="2">
    <p:extLst>
      <p:ext uri="{19B8F6BF-5375-455C-9EA6-DF929625EA0E}">
        <p15:presenceInfo xmlns:p15="http://schemas.microsoft.com/office/powerpoint/2012/main" userId="S-1-5-21-1663678848-3357185033-1859186257-1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CC3399"/>
    <a:srgbClr val="4F7A32"/>
    <a:srgbClr val="009999"/>
    <a:srgbClr val="CC0000"/>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3615" autoAdjust="0"/>
  </p:normalViewPr>
  <p:slideViewPr>
    <p:cSldViewPr snapToGrid="0">
      <p:cViewPr varScale="1">
        <p:scale>
          <a:sx n="78" d="100"/>
          <a:sy n="78" d="100"/>
        </p:scale>
        <p:origin x="84" y="80"/>
      </p:cViewPr>
      <p:guideLst>
        <p:guide orient="horz" pos="2136"/>
        <p:guide pos="1608"/>
      </p:guideLst>
    </p:cSldViewPr>
  </p:slideViewPr>
  <p:outlineViewPr>
    <p:cViewPr>
      <p:scale>
        <a:sx n="33" d="100"/>
        <a:sy n="33" d="100"/>
      </p:scale>
      <p:origin x="0" y="-34951"/>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66" d="100"/>
          <a:sy n="66" d="100"/>
        </p:scale>
        <p:origin x="2306" y="-10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316611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Font typeface="Wingdings" panose="05000000000000000000" pitchFamily="2" charset="2"/>
              <a:buChar char="Ø"/>
              <a:defRPr/>
            </a:pPr>
            <a:r>
              <a:rPr lang="en-US" dirty="0"/>
              <a:t>To be successful, biodiversity offsets should compensate indigenous peoples, local communities and other local stakeholders for any residual impacts of the project on their biodiversity based livelihoods and amenity. They also need to deliver the required conservation gains without making local people worse off, for example due to land and resource use restrictions created by the biodiversity offset.</a:t>
            </a:r>
            <a:endParaRPr lang="en-US" altLang="en-US" dirty="0"/>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10</a:t>
            </a:fld>
            <a:endParaRPr lang="en-US"/>
          </a:p>
        </p:txBody>
      </p:sp>
    </p:spTree>
    <p:extLst>
      <p:ext uri="{BB962C8B-B14F-4D97-AF65-F5344CB8AC3E}">
        <p14:creationId xmlns:p14="http://schemas.microsoft.com/office/powerpoint/2010/main" val="393661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11</a:t>
            </a:fld>
            <a:endParaRPr lang="en-US"/>
          </a:p>
        </p:txBody>
      </p:sp>
    </p:spTree>
    <p:extLst>
      <p:ext uri="{BB962C8B-B14F-4D97-AF65-F5344CB8AC3E}">
        <p14:creationId xmlns:p14="http://schemas.microsoft.com/office/powerpoint/2010/main" val="288280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12</a:t>
            </a:fld>
            <a:endParaRPr lang="en-US"/>
          </a:p>
        </p:txBody>
      </p:sp>
    </p:spTree>
    <p:extLst>
      <p:ext uri="{BB962C8B-B14F-4D97-AF65-F5344CB8AC3E}">
        <p14:creationId xmlns:p14="http://schemas.microsoft.com/office/powerpoint/2010/main" val="200117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13</a:t>
            </a:fld>
            <a:endParaRPr lang="en-US"/>
          </a:p>
        </p:txBody>
      </p:sp>
    </p:spTree>
    <p:extLst>
      <p:ext uri="{BB962C8B-B14F-4D97-AF65-F5344CB8AC3E}">
        <p14:creationId xmlns:p14="http://schemas.microsoft.com/office/powerpoint/2010/main" val="285959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14</a:t>
            </a:fld>
            <a:endParaRPr lang="en-GB"/>
          </a:p>
        </p:txBody>
      </p:sp>
    </p:spTree>
    <p:extLst>
      <p:ext uri="{BB962C8B-B14F-4D97-AF65-F5344CB8AC3E}">
        <p14:creationId xmlns:p14="http://schemas.microsoft.com/office/powerpoint/2010/main" val="203311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15</a:t>
            </a:fld>
            <a:endParaRPr lang="en-GB"/>
          </a:p>
        </p:txBody>
      </p:sp>
    </p:spTree>
    <p:extLst>
      <p:ext uri="{BB962C8B-B14F-4D97-AF65-F5344CB8AC3E}">
        <p14:creationId xmlns:p14="http://schemas.microsoft.com/office/powerpoint/2010/main" val="383322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15187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53612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cs typeface="Times New Roman" panose="02020603050405020304" pitchFamily="18" charset="0"/>
              </a:rPr>
              <a:t>Developers and policy-makers need to work closely with the people affected by the project and those who</a:t>
            </a:r>
            <a:r>
              <a:rPr lang="en-US" altLang="en-US" baseline="0" dirty="0">
                <a:latin typeface="Times New Roman" panose="02020603050405020304" pitchFamily="18" charset="0"/>
                <a:cs typeface="Times New Roman" panose="02020603050405020304" pitchFamily="18" charset="0"/>
              </a:rPr>
              <a:t> can help ensure the success of the project and mitigation measures, including biodiversity offsets.</a:t>
            </a:r>
          </a:p>
          <a:p>
            <a:endParaRPr lang="en-US" altLang="en-US" baseline="0" dirty="0">
              <a:latin typeface="Times New Roman" panose="02020603050405020304" pitchFamily="18" charset="0"/>
              <a:cs typeface="Times New Roman" panose="02020603050405020304" pitchFamily="18" charset="0"/>
            </a:endParaRPr>
          </a:p>
          <a:p>
            <a:r>
              <a:rPr lang="en-US" altLang="en-US" baseline="0" dirty="0">
                <a:latin typeface="Times New Roman" panose="02020603050405020304" pitchFamily="18" charset="0"/>
                <a:cs typeface="Times New Roman" panose="02020603050405020304" pitchFamily="18" charset="0"/>
              </a:rPr>
              <a:t>Among the most important stakeholders and local communities and indigenous peoples who may be affected EITHER by the project itself, OR by the mitigation measures (including offsets).</a:t>
            </a:r>
          </a:p>
          <a:p>
            <a:endParaRPr lang="en-US" altLang="en-US" baseline="0" dirty="0">
              <a:latin typeface="Times New Roman" panose="02020603050405020304" pitchFamily="18" charset="0"/>
              <a:cs typeface="Times New Roman" panose="02020603050405020304" pitchFamily="18" charset="0"/>
            </a:endParaRPr>
          </a:p>
          <a:p>
            <a:r>
              <a:rPr lang="en-US" altLang="en-US" baseline="0" dirty="0">
                <a:latin typeface="Times New Roman" panose="02020603050405020304" pitchFamily="18" charset="0"/>
                <a:cs typeface="Times New Roman" panose="02020603050405020304" pitchFamily="18" charset="0"/>
              </a:rPr>
              <a:t>Another key stakeholder is government, particularly regional or local government with authority for planning and project consent.</a:t>
            </a:r>
          </a:p>
          <a:p>
            <a:endParaRPr lang="en-US" altLang="en-US" baseline="0" dirty="0">
              <a:latin typeface="Times New Roman" panose="02020603050405020304" pitchFamily="18" charset="0"/>
              <a:cs typeface="Times New Roman" panose="02020603050405020304" pitchFamily="18" charset="0"/>
            </a:endParaRPr>
          </a:p>
          <a:p>
            <a:r>
              <a:rPr lang="en-US" altLang="en-US" baseline="0" dirty="0">
                <a:latin typeface="Times New Roman" panose="02020603050405020304" pitchFamily="18" charset="0"/>
                <a:cs typeface="Times New Roman" panose="02020603050405020304" pitchFamily="18" charset="0"/>
              </a:rPr>
              <a:t>It’s also helpful for developers to collaborate with other stakeholders such as conservation groups who can identify local conservation priorities and apply the methods we’ll discuss today for best practice in the design and implementation of mitigation including biodiversity offsets.</a:t>
            </a:r>
            <a:endParaRPr lang="en-US" altLang="en-US" dirty="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28127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1207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612693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328754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8</a:t>
            </a:fld>
            <a:endParaRPr lang="en-US"/>
          </a:p>
        </p:txBody>
      </p:sp>
    </p:spTree>
    <p:extLst>
      <p:ext uri="{BB962C8B-B14F-4D97-AF65-F5344CB8AC3E}">
        <p14:creationId xmlns:p14="http://schemas.microsoft.com/office/powerpoint/2010/main" val="1182917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buFont typeface="Wingdings" panose="05000000000000000000" pitchFamily="2" charset="2"/>
              <a:buChar char="Ø"/>
              <a:defRPr/>
            </a:pPr>
            <a:r>
              <a:rPr lang="en-US" kern="0" dirty="0"/>
              <a:t>Principle 4- </a:t>
            </a:r>
            <a:r>
              <a:rPr lang="en-GB" dirty="0"/>
              <a:t>No net loss: A biodiversity offset should be designed and implemented to achieve in situ, measurable conservation outcomes that can reasonably be expected to result in no net loss and preferably a net gain of biodiversity.</a:t>
            </a:r>
          </a:p>
          <a:p>
            <a:pPr marL="342900" indent="-342900" eaLnBrk="0" hangingPunct="0">
              <a:buFont typeface="Wingdings" panose="05000000000000000000" pitchFamily="2" charset="2"/>
              <a:buChar char="Ø"/>
              <a:defRPr/>
            </a:pPr>
            <a:r>
              <a:rPr lang="en-US" kern="0" dirty="0"/>
              <a:t>Principle 6- </a:t>
            </a:r>
            <a:r>
              <a:rPr lang="en-GB" dirty="0"/>
              <a:t>Stakeholder participation: In areas affected by the development project and by the biodiversity offset, the effective participation of stakeholders should be ensured in decision-making about biodiversity offsets, including their evaluation, selection, design, implementation, and monitoring.</a:t>
            </a:r>
          </a:p>
          <a:p>
            <a:pPr marL="342900" indent="-342900" eaLnBrk="0" hangingPunct="0">
              <a:buFont typeface="Wingdings" panose="05000000000000000000" pitchFamily="2" charset="2"/>
              <a:buChar char="Ø"/>
              <a:defRPr/>
            </a:pPr>
            <a:r>
              <a:rPr lang="en-GB" kern="0" dirty="0"/>
              <a:t>Principle7-</a:t>
            </a:r>
            <a:r>
              <a:rPr lang="en-GB" dirty="0"/>
              <a:t> Equity: A biodiversity offset should be designed and implemented in an equitable manner, which means the sharing among stakeholders of the rights and responsibilities, risks and rewards associated with a development project and offset in a fair and balanced way, respecting legal and customary arrangements. Special consideration should be given to respecting both internationally and nationally recognised rights of indigenous peoples and local communities.</a:t>
            </a:r>
          </a:p>
          <a:p>
            <a:pPr marL="342900" indent="-342900" eaLnBrk="0" hangingPunct="0">
              <a:buFont typeface="Wingdings" panose="05000000000000000000" pitchFamily="2" charset="2"/>
              <a:buChar char="Ø"/>
              <a:defRPr/>
            </a:pPr>
            <a:r>
              <a:rPr lang="en-GB" dirty="0"/>
              <a:t>Biodiversity Offset Management Plan (BOMP) should include a description of the project’s impacts on biodiversity (including direct, indirect, and cumulative impacts, as appropriate) including on the key biodiversity components identified. Include consideration of the intrinsic, socioeconomic and cultural values of biodiversity.</a:t>
            </a:r>
            <a:endParaRPr lang="en-US" altLang="en-US" dirty="0"/>
          </a:p>
        </p:txBody>
      </p:sp>
      <p:sp>
        <p:nvSpPr>
          <p:cNvPr id="4" name="Slide Number Placeholder 3"/>
          <p:cNvSpPr>
            <a:spLocks noGrp="1"/>
          </p:cNvSpPr>
          <p:nvPr>
            <p:ph type="sldNum" sz="quarter" idx="5"/>
          </p:nvPr>
        </p:nvSpPr>
        <p:spPr/>
        <p:txBody>
          <a:bodyPr/>
          <a:lstStyle/>
          <a:p>
            <a:pPr>
              <a:defRPr/>
            </a:pPr>
            <a:fld id="{89DECD30-6C51-4EB9-B24E-F0B58D8D51BF}" type="slidenum">
              <a:rPr lang="en-US" smtClean="0"/>
              <a:pPr>
                <a:defRPr/>
              </a:pPr>
              <a:t>9</a:t>
            </a:fld>
            <a:endParaRPr lang="en-US"/>
          </a:p>
        </p:txBody>
      </p:sp>
    </p:spTree>
    <p:extLst>
      <p:ext uri="{BB962C8B-B14F-4D97-AF65-F5344CB8AC3E}">
        <p14:creationId xmlns:p14="http://schemas.microsoft.com/office/powerpoint/2010/main" val="1197041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18"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1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6.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3600986"/>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a:solidFill>
                  <a:schemeClr val="bg1"/>
                </a:solidFill>
                <a:latin typeface="Calibri" panose="020F0502020204030204" pitchFamily="34" charset="0"/>
              </a:rPr>
              <a:t>Module </a:t>
            </a:r>
            <a:r>
              <a:rPr lang="fr-FR" sz="2800" b="1" dirty="0" smtClean="0">
                <a:solidFill>
                  <a:schemeClr val="bg1"/>
                </a:solidFill>
                <a:latin typeface="Calibri" panose="020F0502020204030204" pitchFamily="34" charset="0"/>
              </a:rPr>
              <a:t>5</a:t>
            </a:r>
            <a:endParaRPr lang="fr-FR" sz="2800" b="1" dirty="0">
              <a:solidFill>
                <a:schemeClr val="bg1"/>
              </a:solidFill>
              <a:latin typeface="Calibri" panose="020F0502020204030204" pitchFamily="34" charset="0"/>
            </a:endParaRPr>
          </a:p>
          <a:p>
            <a:pPr algn="ctr" defTabSz="768111"/>
            <a:r>
              <a:rPr lang="en-US" sz="2800" b="1" dirty="0">
                <a:solidFill>
                  <a:schemeClr val="bg1"/>
                </a:solidFill>
                <a:latin typeface="Calibri" panose="020F0502020204030204" pitchFamily="34" charset="0"/>
                <a:cs typeface="Calibri" panose="020F0502020204030204" pitchFamily="34" charset="0"/>
              </a:rPr>
              <a:t>Making sure </a:t>
            </a:r>
            <a:r>
              <a:rPr lang="en-US" sz="2800" b="1" dirty="0" smtClean="0">
                <a:solidFill>
                  <a:schemeClr val="bg1"/>
                </a:solidFill>
                <a:latin typeface="Calibri" panose="020F0502020204030204" pitchFamily="34" charset="0"/>
                <a:cs typeface="Calibri" panose="020F0502020204030204" pitchFamily="34" charset="0"/>
              </a:rPr>
              <a:t>No Net Loss / Biodiversity </a:t>
            </a:r>
            <a:r>
              <a:rPr lang="en-US" sz="2800" b="1" dirty="0">
                <a:solidFill>
                  <a:schemeClr val="bg1"/>
                </a:solidFill>
                <a:latin typeface="Calibri" panose="020F0502020204030204" pitchFamily="34" charset="0"/>
                <a:cs typeface="Calibri" panose="020F0502020204030204" pitchFamily="34" charset="0"/>
              </a:rPr>
              <a:t>Net Gain works for people</a:t>
            </a:r>
          </a:p>
          <a:p>
            <a:pPr algn="ctr" defTabSz="768111"/>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Module </a:t>
            </a:r>
            <a:r>
              <a:rPr lang="fr-FR" sz="3600" b="1" dirty="0" smtClean="0">
                <a:solidFill>
                  <a:schemeClr val="bg1"/>
                </a:solidFill>
                <a:latin typeface="Calibri" panose="020F0502020204030204" pitchFamily="34" charset="0"/>
              </a:rPr>
              <a:t>5 – Social </a:t>
            </a:r>
            <a:r>
              <a:rPr lang="fr-FR" sz="3600" b="1" dirty="0" err="1" smtClean="0">
                <a:solidFill>
                  <a:schemeClr val="bg1"/>
                </a:solidFill>
                <a:latin typeface="Calibri" panose="020F0502020204030204" pitchFamily="34" charset="0"/>
              </a:rPr>
              <a:t>Context</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350429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676275" y="-3175"/>
            <a:ext cx="947737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dirty="0">
                <a:solidFill>
                  <a:schemeClr val="bg1"/>
                </a:solidFill>
              </a:rPr>
              <a:t>NNL/BNG for people as well as biodiversity:</a:t>
            </a:r>
          </a:p>
          <a:p>
            <a:pPr algn="ctr">
              <a:lnSpc>
                <a:spcPct val="90000"/>
              </a:lnSpc>
            </a:pPr>
            <a:r>
              <a:rPr lang="en-US" altLang="en-US" dirty="0">
                <a:solidFill>
                  <a:schemeClr val="bg1"/>
                </a:solidFill>
              </a:rPr>
              <a:t>BBOP Cost Benefit Handbook </a:t>
            </a:r>
          </a:p>
        </p:txBody>
      </p:sp>
      <p:sp>
        <p:nvSpPr>
          <p:cNvPr id="8" name="Rectangle 2"/>
          <p:cNvSpPr txBox="1">
            <a:spLocks noChangeArrowheads="1"/>
          </p:cNvSpPr>
          <p:nvPr/>
        </p:nvSpPr>
        <p:spPr bwMode="auto">
          <a:xfrm>
            <a:off x="419100" y="1038223"/>
            <a:ext cx="7515225" cy="4786314"/>
          </a:xfrm>
          <a:prstGeom prst="rect">
            <a:avLst/>
          </a:prstGeom>
          <a:solidFill>
            <a:schemeClr val="bg1"/>
          </a:solidFill>
          <a:ln w="9525">
            <a:noFill/>
            <a:miter lim="800000"/>
            <a:headEnd/>
            <a:tailEnd/>
          </a:ln>
        </p:spPr>
        <p:txBody>
          <a:bodyPr/>
          <a:lstStyle/>
          <a:p>
            <a:r>
              <a:rPr lang="en-US" dirty="0"/>
              <a:t>The steps in the </a:t>
            </a:r>
            <a:r>
              <a:rPr lang="en-GB" kern="0" dirty="0"/>
              <a:t>Cost-Benefit Handbook </a:t>
            </a:r>
            <a:r>
              <a:rPr lang="en-US" dirty="0"/>
              <a:t>are designed to help offset planners do their best to ensure that:</a:t>
            </a:r>
          </a:p>
          <a:p>
            <a:pPr marL="285750" indent="-285750">
              <a:buFont typeface="Arial" panose="020B0604020202020204" pitchFamily="34" charset="0"/>
              <a:buChar char="•"/>
            </a:pPr>
            <a:r>
              <a:rPr lang="en-US" dirty="0"/>
              <a:t>Local people are no worse off through the presence of the project in terms of its impact on biodiversity related livelihoods;</a:t>
            </a:r>
          </a:p>
          <a:p>
            <a:pPr marL="285750" indent="-285750">
              <a:buFont typeface="Arial" panose="020B0604020202020204" pitchFamily="34" charset="0"/>
              <a:buChar char="•"/>
            </a:pPr>
            <a:r>
              <a:rPr lang="en-US" dirty="0"/>
              <a:t>Local people at the offset site are no worse off as result of the biodiversity offsets, as appropriate and equivalent benefits are built into the offset to compensate for any negative impacts they cause; and</a:t>
            </a:r>
          </a:p>
          <a:p>
            <a:pPr marL="285750" indent="-285750">
              <a:buFont typeface="Arial" panose="020B0604020202020204" pitchFamily="34" charset="0"/>
              <a:buChar char="•"/>
            </a:pPr>
            <a:r>
              <a:rPr lang="en-US" dirty="0"/>
              <a:t>Calculations of the conservation gain of the biodiversity offset activities are realistic in the assumptions made about how local people will become involved in the offsetting activities.</a:t>
            </a:r>
            <a:endParaRPr lang="en-US" kern="0" dirty="0"/>
          </a:p>
          <a:p>
            <a:endParaRPr lang="en-US" dirty="0"/>
          </a:p>
          <a:p>
            <a:r>
              <a:rPr lang="en-US" dirty="0"/>
              <a:t>This requires a cost-benefit comparison between:</a:t>
            </a:r>
          </a:p>
          <a:p>
            <a:pPr marL="285750" indent="-285750">
              <a:buFont typeface="Arial" panose="020B0604020202020204" pitchFamily="34" charset="0"/>
              <a:buChar char="•"/>
            </a:pPr>
            <a:r>
              <a:rPr lang="en-US" dirty="0"/>
              <a:t>the benefits of the offset, and</a:t>
            </a:r>
          </a:p>
          <a:p>
            <a:pPr marL="285750" indent="-285750">
              <a:buFont typeface="Arial" panose="020B0604020202020204" pitchFamily="34" charset="0"/>
              <a:buChar char="•"/>
            </a:pPr>
            <a:r>
              <a:rPr lang="en-US" dirty="0"/>
              <a:t>the costs to local people of the residual biodiversity related impacts of the project and of the offsets</a:t>
            </a:r>
          </a:p>
          <a:p>
            <a:endParaRPr lang="en-US" dirty="0"/>
          </a:p>
          <a:p>
            <a:r>
              <a:rPr lang="en-US" dirty="0"/>
              <a:t>The Handbook provides guidance on how to use economic tools of valuation and cost-benefit analysis to address these challenges. </a:t>
            </a:r>
            <a:endParaRPr lang="en-US" kern="0" dirty="0"/>
          </a:p>
        </p:txBody>
      </p:sp>
      <p:pic>
        <p:nvPicPr>
          <p:cNvPr id="2" name="Picture 1"/>
          <p:cNvPicPr>
            <a:picLocks noChangeAspect="1"/>
          </p:cNvPicPr>
          <p:nvPr/>
        </p:nvPicPr>
        <p:blipFill>
          <a:blip r:embed="rId3"/>
          <a:stretch>
            <a:fillRect/>
          </a:stretch>
        </p:blipFill>
        <p:spPr>
          <a:xfrm>
            <a:off x="8331599" y="1304925"/>
            <a:ext cx="3507976" cy="4519612"/>
          </a:xfrm>
          <a:prstGeom prst="rect">
            <a:avLst/>
          </a:prstGeom>
        </p:spPr>
      </p:pic>
    </p:spTree>
    <p:extLst>
      <p:ext uri="{BB962C8B-B14F-4D97-AF65-F5344CB8AC3E}">
        <p14:creationId xmlns:p14="http://schemas.microsoft.com/office/powerpoint/2010/main" val="753668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885825" y="139700"/>
            <a:ext cx="926782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dirty="0">
                <a:solidFill>
                  <a:schemeClr val="bg1"/>
                </a:solidFill>
              </a:rPr>
              <a:t>NNL/BNG for people as well as biodiversity: IFC</a:t>
            </a:r>
          </a:p>
        </p:txBody>
      </p:sp>
      <p:sp>
        <p:nvSpPr>
          <p:cNvPr id="8" name="Rectangle 2"/>
          <p:cNvSpPr txBox="1">
            <a:spLocks noChangeArrowheads="1"/>
          </p:cNvSpPr>
          <p:nvPr/>
        </p:nvSpPr>
        <p:spPr bwMode="auto">
          <a:xfrm>
            <a:off x="409575" y="1181098"/>
            <a:ext cx="8210550" cy="4352927"/>
          </a:xfrm>
          <a:prstGeom prst="rect">
            <a:avLst/>
          </a:prstGeom>
          <a:solidFill>
            <a:schemeClr val="bg1"/>
          </a:solidFill>
          <a:ln w="9525">
            <a:noFill/>
            <a:miter lim="800000"/>
            <a:headEnd/>
            <a:tailEnd/>
          </a:ln>
        </p:spPr>
        <p:txBody>
          <a:bodyPr/>
          <a:lstStyle/>
          <a:p>
            <a:r>
              <a:rPr lang="en-US" dirty="0"/>
              <a:t>IFC Performance Standard 6: </a:t>
            </a:r>
            <a:r>
              <a:rPr lang="en-US" b="1" i="1" dirty="0">
                <a:solidFill>
                  <a:schemeClr val="accent6"/>
                </a:solidFill>
              </a:rPr>
              <a:t>Biodiversity Conservation and Sustainable Management of Living Natural Resources</a:t>
            </a:r>
            <a:r>
              <a:rPr lang="en-US" dirty="0"/>
              <a:t>, recognizes maintaining ecosystem services</a:t>
            </a:r>
          </a:p>
          <a:p>
            <a:r>
              <a:rPr lang="en-US" dirty="0"/>
              <a:t>is fundamental to sustainable development. </a:t>
            </a:r>
          </a:p>
          <a:p>
            <a:endParaRPr lang="en-US" dirty="0"/>
          </a:p>
          <a:p>
            <a:r>
              <a:rPr lang="en-US" dirty="0"/>
              <a:t>PS 1: </a:t>
            </a:r>
            <a:r>
              <a:rPr lang="en-US" b="1" i="1" dirty="0">
                <a:solidFill>
                  <a:schemeClr val="accent6"/>
                </a:solidFill>
              </a:rPr>
              <a:t>Assessment and Management of Environmental and Social Risks and Impact</a:t>
            </a:r>
            <a:r>
              <a:rPr lang="en-US" b="1" i="1" dirty="0"/>
              <a:t> </a:t>
            </a:r>
            <a:r>
              <a:rPr lang="en-US" dirty="0"/>
              <a:t>– coherent approach to all PSs and stakeholder engagement. </a:t>
            </a:r>
          </a:p>
          <a:p>
            <a:endParaRPr lang="en-US" dirty="0"/>
          </a:p>
          <a:p>
            <a:r>
              <a:rPr lang="en-US" dirty="0"/>
              <a:t>PS 5: </a:t>
            </a:r>
            <a:r>
              <a:rPr lang="en-US" b="1" i="1" dirty="0">
                <a:solidFill>
                  <a:schemeClr val="accent6"/>
                </a:solidFill>
              </a:rPr>
              <a:t>Land Acquisition and Involuntary Resettlement </a:t>
            </a:r>
            <a:r>
              <a:rPr lang="en-US" dirty="0" err="1"/>
              <a:t>recognises</a:t>
            </a:r>
            <a:r>
              <a:rPr lang="en-US" dirty="0"/>
              <a:t> project-related land acquisition causing physical or economic displacement and restrictions on land use can have adverse impacts on local people.</a:t>
            </a:r>
          </a:p>
          <a:p>
            <a:endParaRPr lang="en-US" dirty="0"/>
          </a:p>
          <a:p>
            <a:r>
              <a:rPr lang="en-US" dirty="0"/>
              <a:t>PS 7: </a:t>
            </a:r>
            <a:r>
              <a:rPr lang="en-US" b="1" i="1" dirty="0">
                <a:solidFill>
                  <a:schemeClr val="accent6"/>
                </a:solidFill>
              </a:rPr>
              <a:t>Indigenous Peoples </a:t>
            </a:r>
            <a:r>
              <a:rPr lang="en-US" dirty="0"/>
              <a:t>requires specific consideration of any indigenous peoples impacted by a project. Explicit requirement for Free Prior Informed Consent (FPIC), influences how projects deal with social impacts.</a:t>
            </a:r>
          </a:p>
        </p:txBody>
      </p:sp>
      <p:pic>
        <p:nvPicPr>
          <p:cNvPr id="6" name="Picture 2">
            <a:extLst>
              <a:ext uri="{FF2B5EF4-FFF2-40B4-BE49-F238E27FC236}">
                <a16:creationId xmlns:a16="http://schemas.microsoft.com/office/drawing/2014/main" id="{F5E7158B-02A3-45E2-9C59-1086D5B19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1223" y="957263"/>
            <a:ext cx="2516188"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40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885825" y="25400"/>
            <a:ext cx="926782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dirty="0">
                <a:solidFill>
                  <a:schemeClr val="bg1"/>
                </a:solidFill>
              </a:rPr>
              <a:t>NNL/BNG for people as well as biodiversity: </a:t>
            </a:r>
          </a:p>
          <a:p>
            <a:pPr algn="ctr">
              <a:lnSpc>
                <a:spcPct val="90000"/>
              </a:lnSpc>
            </a:pPr>
            <a:r>
              <a:rPr lang="en-US" altLang="en-US" dirty="0">
                <a:solidFill>
                  <a:schemeClr val="bg1"/>
                </a:solidFill>
              </a:rPr>
              <a:t>Good practice principles</a:t>
            </a:r>
          </a:p>
        </p:txBody>
      </p:sp>
      <p:sp>
        <p:nvSpPr>
          <p:cNvPr id="8" name="Rectangle 2"/>
          <p:cNvSpPr txBox="1">
            <a:spLocks noChangeArrowheads="1"/>
          </p:cNvSpPr>
          <p:nvPr/>
        </p:nvSpPr>
        <p:spPr bwMode="auto">
          <a:xfrm>
            <a:off x="540677" y="981074"/>
            <a:ext cx="6160426" cy="5038726"/>
          </a:xfrm>
          <a:prstGeom prst="rect">
            <a:avLst/>
          </a:prstGeom>
          <a:solidFill>
            <a:schemeClr val="bg1"/>
          </a:solidFill>
          <a:ln w="9525">
            <a:noFill/>
            <a:miter lim="800000"/>
            <a:headEnd/>
            <a:tailEnd/>
          </a:ln>
        </p:spPr>
        <p:txBody>
          <a:bodyPr/>
          <a:lstStyle/>
          <a:p>
            <a:r>
              <a:rPr lang="en-US" dirty="0"/>
              <a:t>Sixteen good practice principles for addressing the social impacts that arise from all losses and gains in biodiversity from a development project and its NNL/BNG activities.</a:t>
            </a:r>
          </a:p>
          <a:p>
            <a:endParaRPr lang="en-US" b="1" dirty="0"/>
          </a:p>
          <a:p>
            <a:r>
              <a:rPr lang="en-US" dirty="0"/>
              <a:t>Founded on international best practice calling for development projects to achieve biodiversity NNL/BNG while ensuring that affected people are ‘no worse off and preferably better off’.  </a:t>
            </a:r>
          </a:p>
          <a:p>
            <a:endParaRPr lang="en-US" dirty="0"/>
          </a:p>
          <a:p>
            <a:pPr marL="285750" indent="-285750">
              <a:buFont typeface="Arial" panose="020B0604020202020204" pitchFamily="34" charset="0"/>
              <a:buChar char="•"/>
            </a:pPr>
            <a:r>
              <a:rPr lang="en-US" dirty="0"/>
              <a:t>Defines measurable social outcomes from biodiversity NNL/BNG.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Provides a framework for assessing whether the social aspects of biodiversity NNL/BNG have been designed and implemented in accordance with good practice.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Facilitates closer working between stakeholders involved with biodiversity NNL/BNG projects, especially between ecological and social specialists, throughout a project.</a:t>
            </a:r>
            <a:endParaRPr lang="en-US" kern="0" dirty="0"/>
          </a:p>
        </p:txBody>
      </p:sp>
      <p:pic>
        <p:nvPicPr>
          <p:cNvPr id="2" name="Picture 1"/>
          <p:cNvPicPr>
            <a:picLocks noChangeAspect="1"/>
          </p:cNvPicPr>
          <p:nvPr/>
        </p:nvPicPr>
        <p:blipFill>
          <a:blip r:embed="rId3"/>
          <a:stretch>
            <a:fillRect/>
          </a:stretch>
        </p:blipFill>
        <p:spPr>
          <a:xfrm>
            <a:off x="7070300" y="940955"/>
            <a:ext cx="4461458" cy="3193617"/>
          </a:xfrm>
          <a:prstGeom prst="rect">
            <a:avLst/>
          </a:prstGeom>
        </p:spPr>
      </p:pic>
      <p:pic>
        <p:nvPicPr>
          <p:cNvPr id="3" name="Picture 2"/>
          <p:cNvPicPr>
            <a:picLocks noChangeAspect="1"/>
          </p:cNvPicPr>
          <p:nvPr/>
        </p:nvPicPr>
        <p:blipFill>
          <a:blip r:embed="rId4"/>
          <a:stretch>
            <a:fillRect/>
          </a:stretch>
        </p:blipFill>
        <p:spPr>
          <a:xfrm>
            <a:off x="7560336" y="3005524"/>
            <a:ext cx="3481387" cy="3581013"/>
          </a:xfrm>
          <a:prstGeom prst="rect">
            <a:avLst/>
          </a:prstGeom>
        </p:spPr>
      </p:pic>
    </p:spTree>
    <p:extLst>
      <p:ext uri="{BB962C8B-B14F-4D97-AF65-F5344CB8AC3E}">
        <p14:creationId xmlns:p14="http://schemas.microsoft.com/office/powerpoint/2010/main" val="316699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1009650" y="-65677"/>
            <a:ext cx="914400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sz="3200" b="0" dirty="0">
                <a:solidFill>
                  <a:schemeClr val="bg1"/>
                </a:solidFill>
              </a:rPr>
              <a:t>NNL/BNG for people and biodiversity:</a:t>
            </a:r>
          </a:p>
          <a:p>
            <a:pPr algn="ctr">
              <a:lnSpc>
                <a:spcPct val="90000"/>
              </a:lnSpc>
            </a:pPr>
            <a:r>
              <a:rPr lang="en-US" altLang="en-US" sz="3200" b="0" dirty="0">
                <a:solidFill>
                  <a:schemeClr val="bg1"/>
                </a:solidFill>
              </a:rPr>
              <a:t>Roles for communities</a:t>
            </a:r>
          </a:p>
        </p:txBody>
      </p:sp>
      <p:sp>
        <p:nvSpPr>
          <p:cNvPr id="8" name="Rectangle 2"/>
          <p:cNvSpPr txBox="1">
            <a:spLocks noChangeArrowheads="1"/>
          </p:cNvSpPr>
          <p:nvPr/>
        </p:nvSpPr>
        <p:spPr bwMode="auto">
          <a:xfrm>
            <a:off x="408996" y="1143000"/>
            <a:ext cx="6938963" cy="1657350"/>
          </a:xfrm>
          <a:prstGeom prst="rect">
            <a:avLst/>
          </a:prstGeom>
          <a:noFill/>
          <a:ln w="9525">
            <a:noFill/>
            <a:miter lim="800000"/>
            <a:headEnd/>
            <a:tailEnd/>
          </a:ln>
        </p:spPr>
        <p:txBody>
          <a:bodyPr/>
          <a:lstStyle/>
          <a:p>
            <a:pPr marL="342900" indent="-342900" eaLnBrk="0" hangingPunct="0">
              <a:spcBef>
                <a:spcPts val="600"/>
              </a:spcBef>
              <a:buFontTx/>
              <a:buChar char="•"/>
              <a:defRPr/>
            </a:pPr>
            <a:r>
              <a:rPr lang="en-US" kern="0" dirty="0"/>
              <a:t>Local communities  and indigenous peoples can have several </a:t>
            </a:r>
            <a:r>
              <a:rPr lang="en-US" b="1" kern="0" dirty="0"/>
              <a:t>different roles </a:t>
            </a:r>
            <a:r>
              <a:rPr lang="en-US" kern="0" dirty="0"/>
              <a:t>in ensuring this No Net Loss/Biodiversity Net Gain and that they are not adversely affected by projects and their mitigation.  They should:</a:t>
            </a:r>
          </a:p>
          <a:p>
            <a:pPr marL="342900" indent="-342900" eaLnBrk="0" hangingPunct="0">
              <a:spcBef>
                <a:spcPts val="600"/>
              </a:spcBef>
              <a:buFontTx/>
              <a:buChar char="•"/>
              <a:defRPr/>
            </a:pPr>
            <a:endParaRPr lang="en-US" sz="800" kern="0" dirty="0"/>
          </a:p>
          <a:p>
            <a:pPr marL="342900" indent="-342900" eaLnBrk="0" hangingPunct="0">
              <a:spcBef>
                <a:spcPts val="600"/>
              </a:spcBef>
              <a:buFontTx/>
              <a:buChar char="•"/>
              <a:defRPr/>
            </a:pPr>
            <a:r>
              <a:rPr lang="en-US" kern="0" dirty="0"/>
              <a:t>Be consulted in the design of the </a:t>
            </a:r>
            <a:r>
              <a:rPr lang="en-US" b="1" kern="0" dirty="0">
                <a:solidFill>
                  <a:schemeClr val="accent6"/>
                </a:solidFill>
              </a:rPr>
              <a:t>NATIONAL SYSTEM </a:t>
            </a:r>
            <a:r>
              <a:rPr lang="en-US" kern="0" dirty="0"/>
              <a:t>for mitigating impacts on biodiversity (including offsets)</a:t>
            </a:r>
          </a:p>
          <a:p>
            <a:pPr marL="342900" indent="-342900" eaLnBrk="0" hangingPunct="0">
              <a:spcBef>
                <a:spcPts val="600"/>
              </a:spcBef>
              <a:buFontTx/>
              <a:buChar char="•"/>
              <a:defRPr/>
            </a:pPr>
            <a:endParaRPr lang="en-US" sz="800" kern="0" dirty="0"/>
          </a:p>
          <a:p>
            <a:pPr marL="342900" indent="-342900" eaLnBrk="0" hangingPunct="0">
              <a:spcBef>
                <a:spcPts val="600"/>
              </a:spcBef>
              <a:buFontTx/>
              <a:buChar char="•"/>
              <a:defRPr/>
            </a:pPr>
            <a:r>
              <a:rPr lang="en-US" kern="0" dirty="0"/>
              <a:t>Have the opportunity to play a part in mitigation of impacts for </a:t>
            </a:r>
            <a:r>
              <a:rPr lang="en-US" b="1" kern="0" dirty="0">
                <a:solidFill>
                  <a:schemeClr val="accent6"/>
                </a:solidFill>
              </a:rPr>
              <a:t>SPECIFIC PROJECTS</a:t>
            </a:r>
            <a:r>
              <a:rPr lang="en-US" kern="0" dirty="0"/>
              <a:t>, including:</a:t>
            </a:r>
          </a:p>
          <a:p>
            <a:pPr marL="800100" lvl="1" indent="-342900" eaLnBrk="0" hangingPunct="0">
              <a:spcBef>
                <a:spcPts val="600"/>
              </a:spcBef>
              <a:buFont typeface="Wingdings" panose="05000000000000000000" pitchFamily="2" charset="2"/>
              <a:buChar char="Ø"/>
              <a:defRPr/>
            </a:pPr>
            <a:r>
              <a:rPr lang="en-US" kern="0" dirty="0"/>
              <a:t>Participation in assessment of the project’s likely </a:t>
            </a:r>
            <a:r>
              <a:rPr lang="en-US" b="1" kern="0" dirty="0">
                <a:solidFill>
                  <a:schemeClr val="accent6"/>
                </a:solidFill>
              </a:rPr>
              <a:t>impacts</a:t>
            </a:r>
            <a:r>
              <a:rPr lang="en-US" kern="0" dirty="0"/>
              <a:t> on biodiversity (particularly impacts on people’s cultural and livelihood values) and proposed </a:t>
            </a:r>
            <a:r>
              <a:rPr lang="en-US" b="1" kern="0" dirty="0">
                <a:solidFill>
                  <a:schemeClr val="accent6"/>
                </a:solidFill>
              </a:rPr>
              <a:t>mitigation</a:t>
            </a:r>
            <a:r>
              <a:rPr lang="en-US" kern="0" dirty="0"/>
              <a:t> measures </a:t>
            </a:r>
          </a:p>
          <a:p>
            <a:pPr marL="800100" lvl="1" indent="-342900" eaLnBrk="0" hangingPunct="0">
              <a:spcBef>
                <a:spcPts val="600"/>
              </a:spcBef>
              <a:buFont typeface="Wingdings" panose="05000000000000000000" pitchFamily="2" charset="2"/>
              <a:buChar char="Ø"/>
              <a:defRPr/>
            </a:pPr>
            <a:r>
              <a:rPr lang="en-US" kern="0" dirty="0"/>
              <a:t>Paid to </a:t>
            </a:r>
            <a:r>
              <a:rPr lang="en-US" b="1" kern="0" dirty="0">
                <a:solidFill>
                  <a:schemeClr val="accent6"/>
                </a:solidFill>
              </a:rPr>
              <a:t>implement</a:t>
            </a:r>
            <a:r>
              <a:rPr lang="en-US" kern="0" dirty="0"/>
              <a:t> the offset (create the conservation gains)</a:t>
            </a:r>
          </a:p>
          <a:p>
            <a:pPr marL="800100" lvl="1" indent="-342900" eaLnBrk="0" hangingPunct="0">
              <a:spcBef>
                <a:spcPts val="600"/>
              </a:spcBef>
              <a:buFont typeface="Wingdings" panose="05000000000000000000" pitchFamily="2" charset="2"/>
              <a:buChar char="Ø"/>
              <a:defRPr/>
            </a:pPr>
            <a:r>
              <a:rPr lang="en-US" kern="0" dirty="0"/>
              <a:t>Involved in </a:t>
            </a:r>
            <a:r>
              <a:rPr lang="en-US" b="1" kern="0" dirty="0">
                <a:solidFill>
                  <a:schemeClr val="accent6"/>
                </a:solidFill>
              </a:rPr>
              <a:t>governance/oversight</a:t>
            </a:r>
            <a:r>
              <a:rPr lang="en-US" kern="0" dirty="0">
                <a:solidFill>
                  <a:schemeClr val="accent6"/>
                </a:solidFill>
              </a:rPr>
              <a:t> </a:t>
            </a:r>
            <a:r>
              <a:rPr lang="en-US" kern="0" dirty="0"/>
              <a:t>of the offset</a:t>
            </a:r>
          </a:p>
          <a:p>
            <a:pPr marL="800100" lvl="1" indent="-342900" eaLnBrk="0" hangingPunct="0">
              <a:spcBef>
                <a:spcPts val="600"/>
              </a:spcBef>
              <a:buFont typeface="Wingdings" panose="05000000000000000000" pitchFamily="2" charset="2"/>
              <a:buChar char="Ø"/>
              <a:defRPr/>
            </a:pPr>
            <a:r>
              <a:rPr lang="en-US" kern="0" dirty="0"/>
              <a:t>Involved in </a:t>
            </a:r>
            <a:r>
              <a:rPr lang="en-US" b="1" kern="0" dirty="0">
                <a:solidFill>
                  <a:schemeClr val="accent6"/>
                </a:solidFill>
              </a:rPr>
              <a:t>monitoring and evaluation</a:t>
            </a:r>
          </a:p>
        </p:txBody>
      </p:sp>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572" y="5238282"/>
            <a:ext cx="3335338" cy="148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DSC005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573" y="940920"/>
            <a:ext cx="33353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descr="DSC005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572" y="3058644"/>
            <a:ext cx="3335338" cy="238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83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52" y="752480"/>
            <a:ext cx="12744450" cy="6174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25914"/>
            <a:ext cx="8094722" cy="989823"/>
          </a:xfrm>
          <a:prstGeom prst="rect">
            <a:avLst/>
          </a:prstGeom>
          <a:noFill/>
        </p:spPr>
        <p:txBody>
          <a:bodyPr wrap="square" rtlCol="0">
            <a:spAutoFit/>
          </a:bodyPr>
          <a:lstStyle/>
          <a:p>
            <a:pPr algn="ctr" defTabSz="768111">
              <a:lnSpc>
                <a:spcPct val="80000"/>
              </a:lnSpc>
            </a:pPr>
            <a:r>
              <a:rPr lang="fr-FR" sz="3600" b="1" dirty="0" err="1">
                <a:solidFill>
                  <a:schemeClr val="bg1"/>
                </a:solidFill>
                <a:latin typeface="Calibri" panose="020F0502020204030204" pitchFamily="34" charset="0"/>
              </a:rPr>
              <a:t>Making</a:t>
            </a:r>
            <a:r>
              <a:rPr lang="fr-FR" sz="3600" b="1" dirty="0">
                <a:solidFill>
                  <a:schemeClr val="bg1"/>
                </a:solidFill>
                <a:latin typeface="Calibri" panose="020F0502020204030204" pitchFamily="34" charset="0"/>
              </a:rPr>
              <a:t> </a:t>
            </a:r>
            <a:r>
              <a:rPr lang="fr-FR" sz="3600" b="1" dirty="0" err="1">
                <a:solidFill>
                  <a:schemeClr val="bg1"/>
                </a:solidFill>
                <a:latin typeface="Calibri" panose="020F0502020204030204" pitchFamily="34" charset="0"/>
              </a:rPr>
              <a:t>Biodiversity</a:t>
            </a:r>
            <a:r>
              <a:rPr lang="fr-FR" sz="3600" b="1" dirty="0">
                <a:solidFill>
                  <a:schemeClr val="bg1"/>
                </a:solidFill>
                <a:latin typeface="Calibri" panose="020F0502020204030204" pitchFamily="34" charset="0"/>
              </a:rPr>
              <a:t> Net Gain </a:t>
            </a:r>
          </a:p>
          <a:p>
            <a:pPr algn="ctr" defTabSz="768111">
              <a:lnSpc>
                <a:spcPct val="80000"/>
              </a:lnSpc>
            </a:pPr>
            <a:r>
              <a:rPr lang="fr-FR" sz="3600" b="1" dirty="0" err="1">
                <a:solidFill>
                  <a:schemeClr val="bg1"/>
                </a:solidFill>
                <a:latin typeface="Calibri" panose="020F0502020204030204" pitchFamily="34" charset="0"/>
              </a:rPr>
              <a:t>work</a:t>
            </a:r>
            <a:r>
              <a:rPr lang="fr-FR" sz="3600" b="1" dirty="0">
                <a:solidFill>
                  <a:schemeClr val="bg1"/>
                </a:solidFill>
                <a:latin typeface="Calibri" panose="020F0502020204030204" pitchFamily="34" charset="0"/>
              </a:rPr>
              <a:t> for people</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953578" y="2384962"/>
            <a:ext cx="8338375" cy="1938992"/>
          </a:xfrm>
          <a:prstGeom prst="rect">
            <a:avLst/>
          </a:prstGeom>
          <a:noFill/>
        </p:spPr>
        <p:txBody>
          <a:bodyPr wrap="square" rtlCol="0">
            <a:spAutoFit/>
          </a:bodyPr>
          <a:lstStyle/>
          <a:p>
            <a:pPr marL="717550" indent="-717550" defTabSz="768111"/>
            <a:r>
              <a:rPr lang="fr-FR" sz="4000" b="1" dirty="0">
                <a:latin typeface="Calibri" panose="020F0502020204030204" pitchFamily="34" charset="0"/>
                <a:sym typeface="Symbol" panose="05050102010706020507" pitchFamily="18" charset="2"/>
              </a:rPr>
              <a:t> </a:t>
            </a:r>
            <a:r>
              <a:rPr lang="fr-FR" sz="4000" b="1" dirty="0" err="1">
                <a:latin typeface="Calibri" panose="020F0502020204030204" pitchFamily="34" charset="0"/>
                <a:sym typeface="Symbol" panose="05050102010706020507" pitchFamily="18" charset="2"/>
              </a:rPr>
              <a:t>Also</a:t>
            </a:r>
            <a:r>
              <a:rPr lang="fr-FR" sz="4000" b="1" dirty="0">
                <a:latin typeface="Calibri" panose="020F0502020204030204" pitchFamily="34" charset="0"/>
                <a:sym typeface="Symbol" panose="05050102010706020507" pitchFamily="18" charset="2"/>
              </a:rPr>
              <a:t> </a:t>
            </a:r>
            <a:r>
              <a:rPr lang="fr-FR" sz="4000" b="1" dirty="0" err="1">
                <a:latin typeface="Calibri" panose="020F0502020204030204" pitchFamily="34" charset="0"/>
                <a:sym typeface="Symbol" panose="05050102010706020507" pitchFamily="18" charset="2"/>
              </a:rPr>
              <a:t>s</a:t>
            </a:r>
            <a:r>
              <a:rPr lang="fr-FR" sz="4000" b="1" dirty="0" err="1">
                <a:latin typeface="Calibri" panose="020F0502020204030204" pitchFamily="34" charset="0"/>
              </a:rPr>
              <a:t>ee</a:t>
            </a:r>
            <a:r>
              <a:rPr lang="fr-FR" sz="4000" b="1" dirty="0">
                <a:latin typeface="Calibri" panose="020F0502020204030204" pitchFamily="34" charset="0"/>
              </a:rPr>
              <a:t> the module on </a:t>
            </a:r>
            <a:r>
              <a:rPr lang="fr-FR" sz="4000" b="1" dirty="0" err="1">
                <a:latin typeface="Calibri" panose="020F0502020204030204" pitchFamily="34" charset="0"/>
              </a:rPr>
              <a:t>Roles</a:t>
            </a:r>
            <a:r>
              <a:rPr lang="fr-FR" sz="4000" b="1" dirty="0">
                <a:latin typeface="Calibri" panose="020F0502020204030204" pitchFamily="34" charset="0"/>
              </a:rPr>
              <a:t> of </a:t>
            </a:r>
            <a:r>
              <a:rPr lang="fr-FR" sz="4000" b="1" dirty="0" err="1">
                <a:latin typeface="Calibri" panose="020F0502020204030204" pitchFamily="34" charset="0"/>
              </a:rPr>
              <a:t>Communities</a:t>
            </a:r>
            <a:r>
              <a:rPr lang="fr-FR" sz="4000" b="1" dirty="0">
                <a:latin typeface="Calibri" panose="020F0502020204030204" pitchFamily="34" charset="0"/>
              </a:rPr>
              <a:t> XXXX </a:t>
            </a:r>
          </a:p>
          <a:p>
            <a:pPr marL="717550" indent="-717550" defTabSz="768111"/>
            <a:endParaRPr lang="fr-FR" sz="4000" b="1" dirty="0">
              <a:latin typeface="Calibri" panose="020F0502020204030204" pitchFamily="34" charset="0"/>
            </a:endParaRPr>
          </a:p>
        </p:txBody>
      </p:sp>
    </p:spTree>
    <p:extLst>
      <p:ext uri="{BB962C8B-B14F-4D97-AF65-F5344CB8AC3E}">
        <p14:creationId xmlns:p14="http://schemas.microsoft.com/office/powerpoint/2010/main" val="2938778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93336" y="79500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83659" y="790090"/>
            <a:ext cx="11479319" cy="4893647"/>
          </a:xfrm>
          <a:prstGeom prst="rect">
            <a:avLst/>
          </a:prstGeom>
          <a:noFill/>
          <a:ln>
            <a:noFill/>
          </a:ln>
        </p:spPr>
        <p:txBody>
          <a:bodyPr spcFirstLastPara="1" wrap="square" lIns="91425" tIns="45700" rIns="91425" bIns="45700" anchor="t" anchorCtr="0">
            <a:noAutofit/>
          </a:bodyPr>
          <a:lstStyle/>
          <a:p>
            <a:pPr marL="800100" lvl="1" indent="-342900">
              <a:spcBef>
                <a:spcPts val="12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For mitigation measures to succeed, Biodiversity Net Gain must work for people as well as for biodiversity.</a:t>
            </a:r>
          </a:p>
          <a:p>
            <a:pPr marL="800100" lvl="1" indent="-342900">
              <a:spcBef>
                <a:spcPts val="12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This is the fair and right thing to do, is practically necessary to secure license to operate for developers and effectiveness of mitigation and satisfies national policies and performance standards.</a:t>
            </a:r>
          </a:p>
          <a:p>
            <a:pPr marL="800100" lvl="1"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National systems and individual projects should therefore be designed so they leave affected communities at least as well off – and preferably better – than they were before.</a:t>
            </a:r>
          </a:p>
          <a:p>
            <a:pPr marL="800100" lvl="1"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The BBOP Principles, Standard, Guidance Notes and Handbooks set out how to ensure people affected by a project and its mitigation are left at least as well off as before.  </a:t>
            </a:r>
          </a:p>
          <a:p>
            <a:pPr marL="800100" lvl="1"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The IFC’s </a:t>
            </a:r>
            <a:r>
              <a:rPr lang="en-US" sz="2000" dirty="0" err="1">
                <a:latin typeface="Calibri" panose="020F0502020204030204" pitchFamily="34" charset="0"/>
                <a:cs typeface="Calibri" panose="020F0502020204030204" pitchFamily="34" charset="0"/>
              </a:rPr>
              <a:t>Peformance</a:t>
            </a:r>
            <a:r>
              <a:rPr lang="en-US" sz="2000" dirty="0">
                <a:latin typeface="Calibri" panose="020F0502020204030204" pitchFamily="34" charset="0"/>
                <a:cs typeface="Calibri" panose="020F0502020204030204" pitchFamily="34" charset="0"/>
              </a:rPr>
              <a:t> Standards also set out requirements for stakeholder engagement, including free prior and informed consent for indigenous peoples.</a:t>
            </a:r>
          </a:p>
          <a:p>
            <a:pPr marL="800100" lvl="1"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The sixteen good practice principles address the social impacts that arise from all losses and gains in biodiversity from a development project and its NNL/NG activities.</a:t>
            </a:r>
          </a:p>
          <a:p>
            <a:pPr marL="800100" lvl="1" indent="-342900">
              <a:spcBef>
                <a:spcPts val="12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Local communities and indigenous peoples can help ensure the effectiveness and fairness of NNL/BNG by being involved in the design of national systems for mitigating impacts on biodiversity (including offsets) and by </a:t>
            </a:r>
            <a:r>
              <a:rPr lang="en-GB" sz="2000" dirty="0">
                <a:latin typeface="Calibri" panose="020F0502020204030204" pitchFamily="34" charset="0"/>
                <a:cs typeface="Calibri" panose="020F0502020204030204" pitchFamily="34" charset="0"/>
              </a:rPr>
              <a:t>p</a:t>
            </a:r>
            <a:r>
              <a:rPr lang="en-US" sz="2000" dirty="0" err="1">
                <a:latin typeface="Calibri" panose="020F0502020204030204" pitchFamily="34" charset="0"/>
                <a:cs typeface="Calibri" panose="020F0502020204030204" pitchFamily="34" charset="0"/>
              </a:rPr>
              <a:t>articipating</a:t>
            </a:r>
            <a:r>
              <a:rPr lang="en-US" sz="2000" dirty="0">
                <a:latin typeface="Calibri" panose="020F0502020204030204" pitchFamily="34" charset="0"/>
                <a:cs typeface="Calibri" panose="020F0502020204030204" pitchFamily="34" charset="0"/>
              </a:rPr>
              <a:t> in assessment of projects’ impacts, implementing offsets, taking a role in governance/oversight of mitigation measures, and in monitoring and evaluation. </a:t>
            </a:r>
            <a:endParaRPr lang="en-GB" sz="2000" dirty="0">
              <a:latin typeface="Calibri" panose="020F0502020204030204" pitchFamily="34" charset="0"/>
              <a:cs typeface="Calibri" panose="020F0502020204030204" pitchFamily="34" charset="0"/>
            </a:endParaRPr>
          </a:p>
          <a:p>
            <a:pPr marL="342900" indent="-342900">
              <a:spcBef>
                <a:spcPts val="1200"/>
              </a:spcBef>
              <a:buFont typeface="Wingdings" panose="05000000000000000000" pitchFamily="2" charset="2"/>
              <a:buChar char="Ø"/>
            </a:pPr>
            <a:endParaRPr lang="en-GB" sz="2000" dirty="0">
              <a:latin typeface="Calibri" panose="020F0502020204030204" pitchFamily="34" charset="0"/>
              <a:cs typeface="Calibri" panose="020F0502020204030204" pitchFamily="34" charset="0"/>
            </a:endParaRPr>
          </a:p>
          <a:p>
            <a:pPr marL="342900" indent="-342900">
              <a:spcBef>
                <a:spcPts val="1200"/>
              </a:spcBef>
              <a:buFont typeface="Wingdings" panose="05000000000000000000" pitchFamily="2" charset="2"/>
              <a:buChar char="Ø"/>
            </a:pP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A95B56F4-E3A6-4D56-8EC0-8BFFFAD6944A}"/>
              </a:ext>
            </a:extLst>
          </p:cNvPr>
          <p:cNvSpPr txBox="1">
            <a:spLocks/>
          </p:cNvSpPr>
          <p:nvPr/>
        </p:nvSpPr>
        <p:spPr>
          <a:xfrm>
            <a:off x="903286" y="0"/>
            <a:ext cx="9210685"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Making Net Gain Work for People – take home messages</a:t>
            </a:r>
          </a:p>
        </p:txBody>
      </p:sp>
    </p:spTree>
    <p:extLst>
      <p:ext uri="{BB962C8B-B14F-4D97-AF65-F5344CB8AC3E}">
        <p14:creationId xmlns:p14="http://schemas.microsoft.com/office/powerpoint/2010/main" val="120228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p:tgtEl>
                                          <p:spTgt spid="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03126" y="796342"/>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9DC93AF2-21EE-47B1-B05E-825E5FED2A30}"/>
              </a:ext>
            </a:extLst>
          </p:cNvPr>
          <p:cNvSpPr txBox="1">
            <a:spLocks/>
          </p:cNvSpPr>
          <p:nvPr/>
        </p:nvSpPr>
        <p:spPr>
          <a:xfrm>
            <a:off x="903286" y="0"/>
            <a:ext cx="9467557" cy="70035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Making Net Gain Work for People – Abstract</a:t>
            </a:r>
          </a:p>
        </p:txBody>
      </p:sp>
      <p:sp>
        <p:nvSpPr>
          <p:cNvPr id="8" name="Google Shape;266;p33">
            <a:extLst>
              <a:ext uri="{FF2B5EF4-FFF2-40B4-BE49-F238E27FC236}">
                <a16:creationId xmlns:a16="http://schemas.microsoft.com/office/drawing/2014/main" id="{C89388D4-5C45-41A6-9ED0-6C248A20033D}"/>
              </a:ext>
            </a:extLst>
          </p:cNvPr>
          <p:cNvSpPr/>
          <p:nvPr/>
        </p:nvSpPr>
        <p:spPr>
          <a:xfrm>
            <a:off x="777998" y="1358969"/>
            <a:ext cx="10982202" cy="4284464"/>
          </a:xfrm>
          <a:prstGeom prst="rect">
            <a:avLst/>
          </a:prstGeom>
          <a:noFill/>
          <a:ln>
            <a:noFill/>
          </a:ln>
        </p:spPr>
        <p:txBody>
          <a:bodyPr spcFirstLastPara="1" wrap="square" lIns="91425" tIns="45700" rIns="91425" bIns="45700" anchor="t" anchorCtr="0">
            <a:noAutofit/>
          </a:bodyPr>
          <a:lstStyle/>
          <a:p>
            <a:r>
              <a:rPr lang="en-GB" sz="2400" dirty="0"/>
              <a:t>‘Biodiversity’ involves not only intrinsic but also socioeconomic values, so Biodiversity Net Gain must work for people as well as biodiversity.  </a:t>
            </a:r>
          </a:p>
          <a:p>
            <a:endParaRPr lang="en-GB" sz="2400" dirty="0"/>
          </a:p>
          <a:p>
            <a:r>
              <a:rPr lang="en-GB" sz="2400" dirty="0"/>
              <a:t>This module explores the social component of mitigation. It sets out why stakeholder buy-in to mitigation measures is crucial, and how projects and mitigation can affect local communities. </a:t>
            </a:r>
          </a:p>
          <a:p>
            <a:endParaRPr lang="en-GB" sz="2400" dirty="0"/>
          </a:p>
          <a:p>
            <a:r>
              <a:rPr lang="en-GB" sz="2400" dirty="0"/>
              <a:t>The module describes how BNG/NNL for people is integral to the BBOP Principles, Standard, Guidance Notes and Handbooks, and also to the IFC Performance Standards.  </a:t>
            </a:r>
          </a:p>
          <a:p>
            <a:endParaRPr lang="en-GB" sz="2400" dirty="0"/>
          </a:p>
          <a:p>
            <a:r>
              <a:rPr lang="en-GB" sz="2400" dirty="0"/>
              <a:t>It introduces the Good Practice Principles for ensuing No Net Loss for biodiversity as well as biodiversity.  It describes the r</a:t>
            </a:r>
            <a:r>
              <a:rPr lang="en-US" sz="2400" dirty="0" err="1"/>
              <a:t>oles</a:t>
            </a:r>
            <a:r>
              <a:rPr lang="en-US" sz="2400" dirty="0"/>
              <a:t> communities can play in helping define, implement and monitor mitigation policy and mitigation measures for specific projects.</a:t>
            </a:r>
            <a:endParaRPr lang="en-GB" sz="2400" dirty="0"/>
          </a:p>
          <a:p>
            <a:endParaRPr lang="en-GB" sz="2400" dirty="0"/>
          </a:p>
          <a:p>
            <a:pPr defTabSz="914400">
              <a:buClr>
                <a:srgbClr val="000000"/>
              </a:buClr>
              <a:buFont typeface="Arial"/>
              <a:buNone/>
            </a:pPr>
            <a:endParaRPr sz="2400" kern="0" dirty="0">
              <a:solidFill>
                <a:srgbClr val="000000"/>
              </a:solidFill>
              <a:cs typeface="Arial"/>
              <a:sym typeface="Arial"/>
            </a:endParaRPr>
          </a:p>
        </p:txBody>
      </p:sp>
    </p:spTree>
    <p:extLst>
      <p:ext uri="{BB962C8B-B14F-4D97-AF65-F5344CB8AC3E}">
        <p14:creationId xmlns:p14="http://schemas.microsoft.com/office/powerpoint/2010/main" val="36284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 calcmode="lin" valueType="num">
                                      <p:cBhvr additive="base">
                                        <p:cTn id="1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 calcmode="lin" valueType="num">
                                      <p:cBhvr additive="base">
                                        <p:cTn id="22" dur="500"/>
                                        <p:tgtEl>
                                          <p:spTgt spid="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10F6691-7BD8-414F-99C8-3FB2D2E353A8}"/>
              </a:ext>
            </a:extLst>
          </p:cNvPr>
          <p:cNvGraphicFramePr>
            <a:graphicFrameLocks/>
          </p:cNvGraphicFramePr>
          <p:nvPr>
            <p:extLst>
              <p:ext uri="{D42A27DB-BD31-4B8C-83A1-F6EECF244321}">
                <p14:modId xmlns:p14="http://schemas.microsoft.com/office/powerpoint/2010/main" val="175214122"/>
              </p:ext>
            </p:extLst>
          </p:nvPr>
        </p:nvGraphicFramePr>
        <p:xfrm>
          <a:off x="991400" y="1559293"/>
          <a:ext cx="10366411" cy="2400940"/>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188791">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r>
                        <a:rPr lang="en-GB" sz="1800" kern="1200" dirty="0">
                          <a:solidFill>
                            <a:schemeClr val="dk1"/>
                          </a:solidFill>
                          <a:effectLst/>
                          <a:latin typeface="+mn-lt"/>
                          <a:ea typeface="+mn-ea"/>
                          <a:cs typeface="+mn-cs"/>
                        </a:rPr>
                        <a:t>Why address the social impacts of projects and their mitigation measures?</a:t>
                      </a:r>
                    </a:p>
                  </a:txBody>
                  <a:tcPr/>
                </a:tc>
                <a:tc>
                  <a:txBody>
                    <a:bodyPr/>
                    <a:lstStyle/>
                    <a:p>
                      <a:r>
                        <a:rPr lang="en-US" dirty="0" smtClean="0"/>
                        <a:t>4-7</a:t>
                      </a:r>
                      <a:endParaRPr lang="en-US" dirty="0"/>
                    </a:p>
                  </a:txBody>
                  <a:tcPr/>
                </a:tc>
                <a:extLst>
                  <a:ext uri="{0D108BD9-81ED-4DB2-BD59-A6C34878D82A}">
                    <a16:rowId xmlns:a16="http://schemas.microsoft.com/office/drawing/2014/main" val="10001"/>
                  </a:ext>
                </a:extLst>
              </a:tr>
              <a:tr h="407036">
                <a:tc>
                  <a:txBody>
                    <a:bodyPr/>
                    <a:lstStyle/>
                    <a:p>
                      <a:r>
                        <a:rPr lang="en-GB" sz="1800" kern="1200" dirty="0">
                          <a:solidFill>
                            <a:schemeClr val="dk1"/>
                          </a:solidFill>
                          <a:effectLst/>
                          <a:latin typeface="+mn-lt"/>
                          <a:ea typeface="+mn-ea"/>
                          <a:cs typeface="+mn-cs"/>
                        </a:rPr>
                        <a:t>What does No Net Loss or Biodiversity Net Gain for people mean?</a:t>
                      </a:r>
                    </a:p>
                  </a:txBody>
                  <a:tcPr/>
                </a:tc>
                <a:tc>
                  <a:txBody>
                    <a:bodyPr/>
                    <a:lstStyle/>
                    <a:p>
                      <a:r>
                        <a:rPr lang="en-US" dirty="0" smtClean="0"/>
                        <a:t>8</a:t>
                      </a:r>
                      <a:endParaRPr lang="en-US" dirty="0"/>
                    </a:p>
                  </a:txBody>
                  <a:tcPr/>
                </a:tc>
                <a:extLst>
                  <a:ext uri="{0D108BD9-81ED-4DB2-BD59-A6C34878D82A}">
                    <a16:rowId xmlns:a16="http://schemas.microsoft.com/office/drawing/2014/main" val="10002"/>
                  </a:ext>
                </a:extLst>
              </a:tr>
              <a:tr h="407036">
                <a:tc>
                  <a:txBody>
                    <a:bodyPr/>
                    <a:lstStyle/>
                    <a:p>
                      <a:r>
                        <a:rPr lang="en-GB" sz="1800" kern="1200" dirty="0">
                          <a:solidFill>
                            <a:schemeClr val="dk1"/>
                          </a:solidFill>
                          <a:effectLst/>
                          <a:latin typeface="+mn-lt"/>
                          <a:ea typeface="+mn-ea"/>
                          <a:cs typeface="+mn-cs"/>
                        </a:rPr>
                        <a:t>What do standards like BBOP and IFC say about social issues of biodiversity mitigation?</a:t>
                      </a:r>
                    </a:p>
                  </a:txBody>
                  <a:tcPr/>
                </a:tc>
                <a:tc>
                  <a:txBody>
                    <a:bodyPr/>
                    <a:lstStyle/>
                    <a:p>
                      <a:r>
                        <a:rPr lang="en-US" dirty="0" smtClean="0"/>
                        <a:t>9-12</a:t>
                      </a:r>
                      <a:endParaRPr lang="en-US" dirty="0"/>
                    </a:p>
                  </a:txBody>
                  <a:tcPr/>
                </a:tc>
                <a:extLst>
                  <a:ext uri="{0D108BD9-81ED-4DB2-BD59-A6C34878D82A}">
                    <a16:rowId xmlns:a16="http://schemas.microsoft.com/office/drawing/2014/main" val="10003"/>
                  </a:ext>
                </a:extLst>
              </a:tr>
              <a:tr h="407036">
                <a:tc>
                  <a:txBody>
                    <a:bodyPr/>
                    <a:lstStyle/>
                    <a:p>
                      <a:r>
                        <a:rPr lang="en-GB" sz="1800" kern="1200" dirty="0">
                          <a:solidFill>
                            <a:schemeClr val="dk1"/>
                          </a:solidFill>
                          <a:effectLst/>
                          <a:latin typeface="+mn-lt"/>
                          <a:ea typeface="+mn-ea"/>
                          <a:cs typeface="+mn-cs"/>
                        </a:rPr>
                        <a:t>What are the role for communities in BNG/NNL policy and practice?</a:t>
                      </a:r>
                    </a:p>
                  </a:txBody>
                  <a:tcPr/>
                </a:tc>
                <a:tc>
                  <a:txBody>
                    <a:bodyPr/>
                    <a:lstStyle/>
                    <a:p>
                      <a:r>
                        <a:rPr lang="en-US" dirty="0" smtClean="0"/>
                        <a:t>13-14</a:t>
                      </a:r>
                      <a:endParaRPr lang="en-US" dirty="0"/>
                    </a:p>
                  </a:txBody>
                  <a:tcPr/>
                </a:tc>
                <a:extLst>
                  <a:ext uri="{0D108BD9-81ED-4DB2-BD59-A6C34878D82A}">
                    <a16:rowId xmlns:a16="http://schemas.microsoft.com/office/drawing/2014/main" val="10004"/>
                  </a:ext>
                </a:extLst>
              </a:tr>
              <a:tr h="407036">
                <a:tc>
                  <a:txBody>
                    <a:bodyPr/>
                    <a:lstStyle/>
                    <a:p>
                      <a:r>
                        <a:rPr lang="en-US" sz="1800" kern="1200" dirty="0">
                          <a:solidFill>
                            <a:schemeClr val="dk1"/>
                          </a:solidFill>
                          <a:effectLst/>
                          <a:latin typeface="+mn-lt"/>
                          <a:ea typeface="+mn-ea"/>
                          <a:cs typeface="+mn-cs"/>
                        </a:rPr>
                        <a:t>Take home messages</a:t>
                      </a:r>
                      <a:endParaRPr lang="en-GB" sz="1800" kern="1200" dirty="0">
                        <a:solidFill>
                          <a:schemeClr val="dk1"/>
                        </a:solidFill>
                        <a:effectLst/>
                        <a:latin typeface="+mn-lt"/>
                        <a:ea typeface="+mn-ea"/>
                        <a:cs typeface="+mn-cs"/>
                      </a:endParaRPr>
                    </a:p>
                  </a:txBody>
                  <a:tcPr/>
                </a:tc>
                <a:tc>
                  <a:txBody>
                    <a:bodyPr/>
                    <a:lstStyle/>
                    <a:p>
                      <a:r>
                        <a:rPr lang="en-US" smtClean="0"/>
                        <a:t>15</a:t>
                      </a:r>
                      <a:endParaRPr lang="en-US" dirty="0"/>
                    </a:p>
                  </a:txBody>
                  <a:tcPr/>
                </a:tc>
                <a:extLst>
                  <a:ext uri="{0D108BD9-81ED-4DB2-BD59-A6C34878D82A}">
                    <a16:rowId xmlns:a16="http://schemas.microsoft.com/office/drawing/2014/main" val="1142950561"/>
                  </a:ext>
                </a:extLst>
              </a:tr>
            </a:tbl>
          </a:graphicData>
        </a:graphic>
      </p:graphicFrame>
      <p:sp>
        <p:nvSpPr>
          <p:cNvPr id="6" name="Title 1">
            <a:extLst>
              <a:ext uri="{FF2B5EF4-FFF2-40B4-BE49-F238E27FC236}">
                <a16:creationId xmlns:a16="http://schemas.microsoft.com/office/drawing/2014/main" id="{99A31082-AF9F-4928-A6C2-7CBED93E805F}"/>
              </a:ext>
            </a:extLst>
          </p:cNvPr>
          <p:cNvSpPr txBox="1">
            <a:spLocks/>
          </p:cNvSpPr>
          <p:nvPr/>
        </p:nvSpPr>
        <p:spPr>
          <a:xfrm>
            <a:off x="903286" y="0"/>
            <a:ext cx="9467557" cy="700355"/>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Making Net Gain Work for People – Contents</a:t>
            </a:r>
          </a:p>
        </p:txBody>
      </p:sp>
    </p:spTree>
    <p:extLst>
      <p:ext uri="{BB962C8B-B14F-4D97-AF65-F5344CB8AC3E}">
        <p14:creationId xmlns:p14="http://schemas.microsoft.com/office/powerpoint/2010/main" val="102489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256886" y="1252587"/>
            <a:ext cx="6296436" cy="1398155"/>
          </a:xfrm>
          <a:prstGeom prst="rect">
            <a:avLst/>
          </a:prstGeom>
          <a:noFill/>
          <a:ln w="9525">
            <a:noFill/>
            <a:miter lim="800000"/>
            <a:headEnd/>
            <a:tailEnd/>
          </a:ln>
        </p:spPr>
        <p:txBody>
          <a:bodyPr/>
          <a:lstStyle/>
          <a:p>
            <a:pPr marL="342900" indent="-342900" eaLnBrk="0" hangingPunct="0">
              <a:spcAft>
                <a:spcPts val="1000"/>
              </a:spcAft>
              <a:buFontTx/>
              <a:buChar char="•"/>
              <a:defRPr/>
            </a:pPr>
            <a:r>
              <a:rPr lang="en-US" sz="2200" kern="0" dirty="0">
                <a:solidFill>
                  <a:prstClr val="black"/>
                </a:solidFill>
              </a:rPr>
              <a:t>Local communities see the benefit of projects and their mitigation measures and support them</a:t>
            </a:r>
          </a:p>
          <a:p>
            <a:pPr marL="342900" indent="-342900" eaLnBrk="0" hangingPunct="0">
              <a:spcAft>
                <a:spcPts val="1000"/>
              </a:spcAft>
              <a:buFontTx/>
              <a:buChar char="•"/>
              <a:defRPr/>
            </a:pPr>
            <a:r>
              <a:rPr lang="en-US" sz="2200" kern="0" dirty="0">
                <a:solidFill>
                  <a:prstClr val="black"/>
                </a:solidFill>
              </a:rPr>
              <a:t>Government supports the conservation outcomes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349" y="2705378"/>
            <a:ext cx="2651110" cy="3534813"/>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266" y="2848375"/>
            <a:ext cx="2165878" cy="324881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2320" y="3210695"/>
            <a:ext cx="3365569" cy="2524177"/>
          </a:xfrm>
          <a:prstGeom prst="rect">
            <a:avLst/>
          </a:prstGeom>
        </p:spPr>
      </p:pic>
      <p:sp>
        <p:nvSpPr>
          <p:cNvPr id="13" name="Text Box 6"/>
          <p:cNvSpPr txBox="1">
            <a:spLocks noChangeArrowheads="1"/>
          </p:cNvSpPr>
          <p:nvPr/>
        </p:nvSpPr>
        <p:spPr bwMode="auto">
          <a:xfrm>
            <a:off x="887456" y="137678"/>
            <a:ext cx="91440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dirty="0">
                <a:solidFill>
                  <a:prstClr val="white"/>
                </a:solidFill>
              </a:rPr>
              <a:t>Stakeholder buy-in is crucial</a:t>
            </a:r>
          </a:p>
        </p:txBody>
      </p:sp>
      <p:sp>
        <p:nvSpPr>
          <p:cNvPr id="7" name="Rectangle 2"/>
          <p:cNvSpPr txBox="1">
            <a:spLocks noChangeArrowheads="1"/>
          </p:cNvSpPr>
          <p:nvPr/>
        </p:nvSpPr>
        <p:spPr bwMode="auto">
          <a:xfrm>
            <a:off x="6553322" y="1208406"/>
            <a:ext cx="5453800" cy="1398155"/>
          </a:xfrm>
          <a:prstGeom prst="rect">
            <a:avLst/>
          </a:prstGeom>
          <a:noFill/>
          <a:ln w="9525">
            <a:noFill/>
            <a:miter lim="800000"/>
            <a:headEnd/>
            <a:tailEnd/>
          </a:ln>
        </p:spPr>
        <p:txBody>
          <a:bodyPr/>
          <a:lstStyle/>
          <a:p>
            <a:pPr marL="342900" indent="-342900" eaLnBrk="0" hangingPunct="0">
              <a:spcAft>
                <a:spcPts val="1000"/>
              </a:spcAft>
              <a:buFontTx/>
              <a:buChar char="•"/>
              <a:defRPr/>
            </a:pPr>
            <a:r>
              <a:rPr lang="en-US" sz="2200" kern="0" dirty="0">
                <a:solidFill>
                  <a:prstClr val="black"/>
                </a:solidFill>
              </a:rPr>
              <a:t>This section covers the social component of NNL/BNG</a:t>
            </a:r>
          </a:p>
        </p:txBody>
      </p:sp>
    </p:spTree>
    <p:extLst>
      <p:ext uri="{BB962C8B-B14F-4D97-AF65-F5344CB8AC3E}">
        <p14:creationId xmlns:p14="http://schemas.microsoft.com/office/powerpoint/2010/main" val="130325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Why address the social impacts of NNL/BNG?</a:t>
            </a:r>
          </a:p>
        </p:txBody>
      </p:sp>
      <p:sp>
        <p:nvSpPr>
          <p:cNvPr id="5" name="Rectangle 4"/>
          <p:cNvSpPr/>
          <p:nvPr/>
        </p:nvSpPr>
        <p:spPr>
          <a:xfrm>
            <a:off x="518592" y="1123613"/>
            <a:ext cx="8009458" cy="5555367"/>
          </a:xfrm>
          <a:prstGeom prst="rect">
            <a:avLst/>
          </a:prstGeom>
          <a:solidFill>
            <a:schemeClr val="bg1"/>
          </a:solidFill>
        </p:spPr>
        <p:txBody>
          <a:bodyPr wrap="square">
            <a:spAutoFit/>
          </a:bodyPr>
          <a:lstStyle/>
          <a:p>
            <a:pPr>
              <a:spcBef>
                <a:spcPts val="600"/>
              </a:spcBef>
            </a:pPr>
            <a:r>
              <a:rPr lang="en-GB" sz="2200" dirty="0"/>
              <a:t>Why do the social impacts of NNL/NG need to be considered?</a:t>
            </a:r>
          </a:p>
          <a:p>
            <a:pPr>
              <a:spcBef>
                <a:spcPts val="600"/>
              </a:spcBef>
            </a:pPr>
            <a:endParaRPr lang="en-GB" dirty="0"/>
          </a:p>
          <a:p>
            <a:pPr marL="457200" indent="-457200">
              <a:buFont typeface="Arial" panose="020B0604020202020204" pitchFamily="34" charset="0"/>
              <a:buChar char="•"/>
            </a:pPr>
            <a:r>
              <a:rPr lang="en-GB" sz="2200" b="1" dirty="0">
                <a:solidFill>
                  <a:schemeClr val="accent6"/>
                </a:solidFill>
              </a:rPr>
              <a:t>Right thing to do:  </a:t>
            </a:r>
          </a:p>
          <a:p>
            <a:pPr lvl="1"/>
            <a:r>
              <a:rPr lang="en-GB" sz="2200" dirty="0"/>
              <a:t>The moral imperative, reflected in best practice guidelines e.g. BBOP (2009) states efforts to achieve conservation gains should make local people “</a:t>
            </a:r>
            <a:r>
              <a:rPr lang="en-GB" sz="2200" i="1" dirty="0"/>
              <a:t>no worse off”</a:t>
            </a:r>
            <a:endParaRPr lang="en-GB" sz="2200" dirty="0"/>
          </a:p>
          <a:p>
            <a:pPr marL="457200" indent="-457200">
              <a:buFont typeface="Arial" panose="020B0604020202020204" pitchFamily="34" charset="0"/>
              <a:buChar char="•"/>
            </a:pPr>
            <a:endParaRPr lang="en-GB" sz="2200" dirty="0">
              <a:solidFill>
                <a:srgbClr val="00B0F0"/>
              </a:solidFill>
            </a:endParaRPr>
          </a:p>
          <a:p>
            <a:pPr marL="457200" indent="-457200">
              <a:buFont typeface="Arial" panose="020B0604020202020204" pitchFamily="34" charset="0"/>
              <a:buChar char="•"/>
            </a:pPr>
            <a:r>
              <a:rPr lang="en-GB" sz="2200" b="1" dirty="0">
                <a:solidFill>
                  <a:schemeClr val="accent6"/>
                </a:solidFill>
              </a:rPr>
              <a:t>Practical imperative: </a:t>
            </a:r>
          </a:p>
          <a:p>
            <a:pPr lvl="1"/>
            <a:r>
              <a:rPr lang="en-GB" sz="2200" dirty="0"/>
              <a:t>License to operate for developers.  And effectiveness of mitigation (including offsets) depends on it.</a:t>
            </a:r>
          </a:p>
          <a:p>
            <a:pPr marL="457200" indent="-457200">
              <a:buFont typeface="Arial" panose="020B0604020202020204" pitchFamily="34" charset="0"/>
              <a:buChar char="•"/>
            </a:pPr>
            <a:endParaRPr lang="en-GB" sz="2200" dirty="0">
              <a:solidFill>
                <a:srgbClr val="00B0F0"/>
              </a:solidFill>
            </a:endParaRPr>
          </a:p>
          <a:p>
            <a:pPr marL="457200" indent="-457200">
              <a:buFont typeface="Arial" panose="020B0604020202020204" pitchFamily="34" charset="0"/>
              <a:buChar char="•"/>
            </a:pPr>
            <a:r>
              <a:rPr lang="en-GB" sz="2200" b="1" dirty="0">
                <a:solidFill>
                  <a:schemeClr val="accent6"/>
                </a:solidFill>
              </a:rPr>
              <a:t>Requirements and standards: </a:t>
            </a:r>
          </a:p>
          <a:p>
            <a:pPr lvl="1"/>
            <a:r>
              <a:rPr lang="en-GB" sz="2200" dirty="0"/>
              <a:t>National policies and regulations may require this and so do IFC, World Bank and other performance standards.</a:t>
            </a:r>
          </a:p>
          <a:p>
            <a:pPr>
              <a:spcBef>
                <a:spcPts val="600"/>
              </a:spcBef>
            </a:pPr>
            <a:endParaRPr lang="en-US" dirty="0"/>
          </a:p>
          <a:p>
            <a:pPr>
              <a:spcBef>
                <a:spcPts val="600"/>
              </a:spcBef>
            </a:pPr>
            <a:endParaRPr lang="en-US" dirty="0"/>
          </a:p>
        </p:txBody>
      </p:sp>
      <p:pic>
        <p:nvPicPr>
          <p:cNvPr id="4" name="Picture 3"/>
          <p:cNvPicPr>
            <a:picLocks noChangeAspect="1"/>
          </p:cNvPicPr>
          <p:nvPr/>
        </p:nvPicPr>
        <p:blipFill>
          <a:blip r:embed="rId3"/>
          <a:stretch>
            <a:fillRect/>
          </a:stretch>
        </p:blipFill>
        <p:spPr>
          <a:xfrm rot="20957408">
            <a:off x="9080900" y="1207027"/>
            <a:ext cx="1478190" cy="1904473"/>
          </a:xfrm>
          <a:prstGeom prst="rect">
            <a:avLst/>
          </a:prstGeom>
        </p:spPr>
      </p:pic>
      <p:pic>
        <p:nvPicPr>
          <p:cNvPr id="2" name="Picture 1"/>
          <p:cNvPicPr>
            <a:picLocks noChangeAspect="1"/>
          </p:cNvPicPr>
          <p:nvPr/>
        </p:nvPicPr>
        <p:blipFill>
          <a:blip r:embed="rId4"/>
          <a:stretch>
            <a:fillRect/>
          </a:stretch>
        </p:blipFill>
        <p:spPr>
          <a:xfrm rot="584688">
            <a:off x="10371994" y="3069136"/>
            <a:ext cx="1716386" cy="1938467"/>
          </a:xfrm>
          <a:prstGeom prst="rect">
            <a:avLst/>
          </a:prstGeom>
        </p:spPr>
      </p:pic>
      <p:pic>
        <p:nvPicPr>
          <p:cNvPr id="3" name="Picture 2"/>
          <p:cNvPicPr>
            <a:picLocks noChangeAspect="1"/>
          </p:cNvPicPr>
          <p:nvPr/>
        </p:nvPicPr>
        <p:blipFill>
          <a:blip r:embed="rId5"/>
          <a:stretch>
            <a:fillRect/>
          </a:stretch>
        </p:blipFill>
        <p:spPr>
          <a:xfrm rot="21346511">
            <a:off x="8536482" y="5371641"/>
            <a:ext cx="3001963" cy="1210849"/>
          </a:xfrm>
          <a:prstGeom prst="rect">
            <a:avLst/>
          </a:prstGeom>
        </p:spPr>
      </p:pic>
      <p:pic>
        <p:nvPicPr>
          <p:cNvPr id="6" name="Picture 5"/>
          <p:cNvPicPr>
            <a:picLocks noChangeAspect="1"/>
          </p:cNvPicPr>
          <p:nvPr/>
        </p:nvPicPr>
        <p:blipFill>
          <a:blip r:embed="rId6"/>
          <a:stretch>
            <a:fillRect/>
          </a:stretch>
        </p:blipFill>
        <p:spPr>
          <a:xfrm>
            <a:off x="8227610" y="3485483"/>
            <a:ext cx="1992713" cy="1400175"/>
          </a:xfrm>
          <a:prstGeom prst="rect">
            <a:avLst/>
          </a:prstGeom>
        </p:spPr>
      </p:pic>
    </p:spTree>
    <p:extLst>
      <p:ext uri="{BB962C8B-B14F-4D97-AF65-F5344CB8AC3E}">
        <p14:creationId xmlns:p14="http://schemas.microsoft.com/office/powerpoint/2010/main" val="148437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800099"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The social component of NNL/BNG</a:t>
            </a:r>
          </a:p>
        </p:txBody>
      </p:sp>
      <p:sp>
        <p:nvSpPr>
          <p:cNvPr id="5" name="Rectangle 4"/>
          <p:cNvSpPr/>
          <p:nvPr/>
        </p:nvSpPr>
        <p:spPr>
          <a:xfrm>
            <a:off x="518592" y="1123614"/>
            <a:ext cx="8006284" cy="4616648"/>
          </a:xfrm>
          <a:prstGeom prst="rect">
            <a:avLst/>
          </a:prstGeom>
          <a:solidFill>
            <a:schemeClr val="bg1"/>
          </a:solidFill>
        </p:spPr>
        <p:txBody>
          <a:bodyPr wrap="square">
            <a:spAutoFit/>
          </a:bodyPr>
          <a:lstStyle/>
          <a:p>
            <a:pPr>
              <a:spcBef>
                <a:spcPts val="600"/>
              </a:spcBef>
            </a:pPr>
            <a:r>
              <a:rPr lang="en-US" sz="2000" dirty="0"/>
              <a:t>Mitigation measures designed to conserve biodiversity can have a negative social and environmental impact on people’s livelihoods and access to nature:</a:t>
            </a:r>
          </a:p>
          <a:p>
            <a:pPr>
              <a:spcBef>
                <a:spcPts val="600"/>
              </a:spcBef>
            </a:pPr>
            <a:endParaRPr lang="en-US" sz="800" dirty="0"/>
          </a:p>
          <a:p>
            <a:pPr marL="285750" indent="-285750">
              <a:spcBef>
                <a:spcPts val="600"/>
              </a:spcBef>
              <a:buFont typeface="Arial" panose="020B0604020202020204" pitchFamily="34" charset="0"/>
              <a:buChar char="•"/>
            </a:pPr>
            <a:r>
              <a:rPr lang="en-US" sz="2000" dirty="0"/>
              <a:t>Projects’ impacts can cause </a:t>
            </a:r>
            <a:r>
              <a:rPr lang="en-US" sz="2000" b="1" dirty="0">
                <a:solidFill>
                  <a:schemeClr val="accent6"/>
                </a:solidFill>
              </a:rPr>
              <a:t>loss and degradation of biodiversity that people value</a:t>
            </a:r>
            <a:r>
              <a:rPr lang="en-US" sz="2000" dirty="0"/>
              <a:t>.  Biodiversity provided by an offset that’s considered ‘equivalent’ and is likely in another place may not address people’s place-based values and may not be accessible.</a:t>
            </a:r>
          </a:p>
          <a:p>
            <a:pPr marL="285750" indent="-285750">
              <a:spcBef>
                <a:spcPts val="600"/>
              </a:spcBef>
              <a:buFont typeface="Arial" panose="020B0604020202020204" pitchFamily="34" charset="0"/>
              <a:buChar char="•"/>
            </a:pPr>
            <a:endParaRPr lang="en-US" sz="800" dirty="0"/>
          </a:p>
          <a:p>
            <a:pPr marL="285750" indent="-285750">
              <a:spcBef>
                <a:spcPts val="600"/>
              </a:spcBef>
              <a:buFont typeface="Arial" panose="020B0604020202020204" pitchFamily="34" charset="0"/>
              <a:buChar char="•"/>
            </a:pPr>
            <a:r>
              <a:rPr lang="en-US" sz="2000" dirty="0"/>
              <a:t>Mitigation delivered by conservation </a:t>
            </a:r>
            <a:r>
              <a:rPr lang="en-GB" sz="2000" dirty="0"/>
              <a:t>can </a:t>
            </a:r>
            <a:r>
              <a:rPr lang="en-GB" sz="2000" b="1" dirty="0">
                <a:solidFill>
                  <a:schemeClr val="accent6"/>
                </a:solidFill>
              </a:rPr>
              <a:t>restrict use of natural resources </a:t>
            </a:r>
            <a:r>
              <a:rPr lang="en-GB" sz="2000" dirty="0"/>
              <a:t>(</a:t>
            </a:r>
            <a:r>
              <a:rPr lang="en-GB" sz="2000" dirty="0" err="1"/>
              <a:t>eg</a:t>
            </a:r>
            <a:r>
              <a:rPr lang="en-GB" sz="2000" dirty="0"/>
              <a:t> no hunting/gathering or access to a newly designated protected area, or stopping agricultural expansion) affecting livelihoods, especially of the poor.</a:t>
            </a:r>
          </a:p>
          <a:p>
            <a:pPr marL="285750" indent="-285750">
              <a:spcBef>
                <a:spcPts val="600"/>
              </a:spcBef>
              <a:buFont typeface="Arial" panose="020B0604020202020204" pitchFamily="34" charset="0"/>
              <a:buChar char="•"/>
            </a:pPr>
            <a:endParaRPr lang="en-GB" sz="800" dirty="0"/>
          </a:p>
          <a:p>
            <a:pPr algn="r">
              <a:spcBef>
                <a:spcPts val="600"/>
              </a:spcBef>
            </a:pPr>
            <a:r>
              <a:rPr lang="en-GB" sz="2000" dirty="0"/>
              <a:t>Source:  BBOP, Bull et al.</a:t>
            </a:r>
            <a:endParaRPr lang="en-US" sz="2000" dirty="0"/>
          </a:p>
        </p:txBody>
      </p:sp>
      <p:pic>
        <p:nvPicPr>
          <p:cNvPr id="6" name="Picture 7" descr="DSC00569">
            <a:extLst>
              <a:ext uri="{FF2B5EF4-FFF2-40B4-BE49-F238E27FC236}">
                <a16:creationId xmlns:a16="http://schemas.microsoft.com/office/drawing/2014/main" id="{A5B51654-A855-4498-9727-9B2602088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4025" y="1689129"/>
            <a:ext cx="33353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4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152437" y="95250"/>
            <a:ext cx="9420225" cy="480131"/>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b="1" dirty="0"/>
              <a:t>The social component of NNL/BNG</a:t>
            </a:r>
          </a:p>
        </p:txBody>
      </p:sp>
      <p:sp>
        <p:nvSpPr>
          <p:cNvPr id="5" name="Rectangle 4"/>
          <p:cNvSpPr/>
          <p:nvPr/>
        </p:nvSpPr>
        <p:spPr>
          <a:xfrm>
            <a:off x="518592" y="1123614"/>
            <a:ext cx="6331830" cy="4332596"/>
          </a:xfrm>
          <a:prstGeom prst="rect">
            <a:avLst/>
          </a:prstGeom>
          <a:noFill/>
        </p:spPr>
        <p:txBody>
          <a:bodyPr wrap="square">
            <a:spAutoFit/>
          </a:bodyPr>
          <a:lstStyle/>
          <a:p>
            <a:pPr>
              <a:lnSpc>
                <a:spcPct val="106000"/>
              </a:lnSpc>
              <a:spcBef>
                <a:spcPts val="1200"/>
              </a:spcBef>
            </a:pPr>
            <a:r>
              <a:rPr lang="en-US" sz="2200" dirty="0"/>
              <a:t>Social challenges are common to all conservation projects (not unique to offsets/compensation), but are particularly significant for projects affecting indigenous peoples and local communities who are highly dependent on natural resources. </a:t>
            </a:r>
          </a:p>
          <a:p>
            <a:pPr>
              <a:lnSpc>
                <a:spcPct val="106000"/>
              </a:lnSpc>
              <a:spcBef>
                <a:spcPts val="1200"/>
              </a:spcBef>
            </a:pPr>
            <a:endParaRPr lang="en-US" sz="2200" dirty="0"/>
          </a:p>
          <a:p>
            <a:pPr>
              <a:lnSpc>
                <a:spcPct val="106000"/>
              </a:lnSpc>
              <a:spcBef>
                <a:spcPts val="1200"/>
              </a:spcBef>
            </a:pPr>
            <a:r>
              <a:rPr lang="en-US" sz="2200" dirty="0"/>
              <a:t>There are many lessons from experience with conservation projects to help us ensure people are not adversely affected, either by development projects themselves or measures to mitigate their impact on biodiversity.</a:t>
            </a:r>
            <a:endParaRPr lang="en-GB" sz="2200" dirty="0"/>
          </a:p>
        </p:txBody>
      </p:sp>
      <p:pic>
        <p:nvPicPr>
          <p:cNvPr id="6" name="Picture 6" descr="DSC00586">
            <a:extLst>
              <a:ext uri="{FF2B5EF4-FFF2-40B4-BE49-F238E27FC236}">
                <a16:creationId xmlns:a16="http://schemas.microsoft.com/office/drawing/2014/main" id="{41BBB99D-B97B-49BF-9EB8-DE243D5A3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187" y="2095566"/>
            <a:ext cx="3335338" cy="238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87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128" y="1370756"/>
            <a:ext cx="4421837" cy="196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1009650" y="139700"/>
            <a:ext cx="9144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sz="3200" dirty="0">
                <a:solidFill>
                  <a:schemeClr val="bg1"/>
                </a:solidFill>
              </a:rPr>
              <a:t>NNL/BNG for people as well as biodiversity</a:t>
            </a:r>
          </a:p>
        </p:txBody>
      </p:sp>
      <p:sp>
        <p:nvSpPr>
          <p:cNvPr id="8" name="Rectangle 2"/>
          <p:cNvSpPr txBox="1">
            <a:spLocks noChangeArrowheads="1"/>
          </p:cNvSpPr>
          <p:nvPr/>
        </p:nvSpPr>
        <p:spPr bwMode="auto">
          <a:xfrm>
            <a:off x="559156" y="1370756"/>
            <a:ext cx="5384444" cy="3811589"/>
          </a:xfrm>
          <a:prstGeom prst="rect">
            <a:avLst/>
          </a:prstGeom>
          <a:solidFill>
            <a:schemeClr val="bg1"/>
          </a:solidFill>
          <a:ln w="9525">
            <a:noFill/>
            <a:miter lim="800000"/>
            <a:headEnd/>
            <a:tailEnd/>
          </a:ln>
        </p:spPr>
        <p:txBody>
          <a:bodyPr/>
          <a:lstStyle/>
          <a:p>
            <a:pPr marL="342900" indent="-342900" eaLnBrk="0" hangingPunct="0">
              <a:buFontTx/>
              <a:buChar char="•"/>
              <a:defRPr/>
            </a:pPr>
            <a:r>
              <a:rPr lang="en-US" sz="2200" kern="0" dirty="0"/>
              <a:t>No Net Loss and Biodiversity Net Gain include no net loss of </a:t>
            </a:r>
            <a:r>
              <a:rPr lang="en-US" sz="2200" b="1" kern="0" dirty="0">
                <a:solidFill>
                  <a:schemeClr val="accent6"/>
                </a:solidFill>
              </a:rPr>
              <a:t>socioeconomic and cultural values of biodiversity</a:t>
            </a:r>
            <a:r>
              <a:rPr lang="en-US" sz="2200" kern="0" dirty="0">
                <a:solidFill>
                  <a:schemeClr val="accent6"/>
                </a:solidFill>
              </a:rPr>
              <a:t> </a:t>
            </a:r>
            <a:r>
              <a:rPr lang="en-US" sz="2200" kern="0" dirty="0">
                <a:solidFill>
                  <a:schemeClr val="bg1">
                    <a:lumMod val="65000"/>
                  </a:schemeClr>
                </a:solidFill>
              </a:rPr>
              <a:t>(as well as intrinsic values like listed species)</a:t>
            </a:r>
          </a:p>
          <a:p>
            <a:pPr marL="342900" indent="-342900" eaLnBrk="0" hangingPunct="0">
              <a:buFontTx/>
              <a:buChar char="•"/>
              <a:defRPr/>
            </a:pPr>
            <a:endParaRPr lang="en-US" sz="2200" kern="0" dirty="0"/>
          </a:p>
          <a:p>
            <a:pPr marL="342900" indent="-342900" eaLnBrk="0" hangingPunct="0">
              <a:buFontTx/>
              <a:buChar char="•"/>
              <a:defRPr/>
            </a:pPr>
            <a:r>
              <a:rPr lang="en-US" sz="2200" kern="0" dirty="0"/>
              <a:t>National systems and individual projects should be designed so they leave affected communities </a:t>
            </a:r>
            <a:r>
              <a:rPr lang="en-US" sz="2200" b="1" kern="0" dirty="0">
                <a:solidFill>
                  <a:schemeClr val="accent6"/>
                </a:solidFill>
              </a:rPr>
              <a:t>at least as well off </a:t>
            </a:r>
            <a:r>
              <a:rPr lang="en-US" sz="2200" kern="0" dirty="0"/>
              <a:t>– and preferably better – than they were before.</a:t>
            </a:r>
          </a:p>
          <a:p>
            <a:pPr eaLnBrk="0" hangingPunct="0">
              <a:defRPr/>
            </a:pPr>
            <a:r>
              <a:rPr lang="en-US" sz="2200" kern="0" dirty="0"/>
              <a:t> </a:t>
            </a:r>
          </a:p>
        </p:txBody>
      </p:sp>
      <p:pic>
        <p:nvPicPr>
          <p:cNvPr id="2" name="Picture 1"/>
          <p:cNvPicPr>
            <a:picLocks noChangeAspect="1"/>
          </p:cNvPicPr>
          <p:nvPr/>
        </p:nvPicPr>
        <p:blipFill>
          <a:blip r:embed="rId4"/>
          <a:stretch>
            <a:fillRect/>
          </a:stretch>
        </p:blipFill>
        <p:spPr>
          <a:xfrm>
            <a:off x="7274978" y="3746395"/>
            <a:ext cx="3634321" cy="2376592"/>
          </a:xfrm>
          <a:prstGeom prst="rect">
            <a:avLst/>
          </a:prstGeom>
        </p:spPr>
      </p:pic>
    </p:spTree>
    <p:extLst>
      <p:ext uri="{BB962C8B-B14F-4D97-AF65-F5344CB8AC3E}">
        <p14:creationId xmlns:p14="http://schemas.microsoft.com/office/powerpoint/2010/main" val="3519888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descr="DSC005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9839" y="804068"/>
            <a:ext cx="33353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6" descr="DSC005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9838" y="2851149"/>
            <a:ext cx="3335338" cy="238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9838" y="5030787"/>
            <a:ext cx="3335338" cy="148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1676400" y="3810000"/>
            <a:ext cx="822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736600" indent="-3683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lvl="2">
              <a:lnSpc>
                <a:spcPct val="80000"/>
              </a:lnSpc>
              <a:spcBef>
                <a:spcPct val="20000"/>
              </a:spcBef>
              <a:buFontTx/>
              <a:buChar char="•"/>
            </a:pPr>
            <a:endParaRPr lang="en-GB" altLang="en-US" sz="1800" b="0">
              <a:solidFill>
                <a:schemeClr val="tx1"/>
              </a:solidFill>
            </a:endParaRPr>
          </a:p>
        </p:txBody>
      </p:sp>
      <p:sp>
        <p:nvSpPr>
          <p:cNvPr id="13316" name="Text Box 6"/>
          <p:cNvSpPr txBox="1">
            <a:spLocks noChangeArrowheads="1"/>
          </p:cNvSpPr>
          <p:nvPr/>
        </p:nvSpPr>
        <p:spPr bwMode="auto">
          <a:xfrm>
            <a:off x="848725" y="25400"/>
            <a:ext cx="924503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cs typeface="Arial" charset="0"/>
              </a:defRPr>
            </a:lvl1pPr>
            <a:lvl2pPr marL="742950" indent="-285750" eaLnBrk="0" hangingPunct="0">
              <a:defRPr sz="2800" b="1">
                <a:solidFill>
                  <a:srgbClr val="000000"/>
                </a:solidFill>
                <a:latin typeface="Arial" charset="0"/>
                <a:cs typeface="Arial" charset="0"/>
              </a:defRPr>
            </a:lvl2pPr>
            <a:lvl3pPr marL="1143000" indent="-228600" eaLnBrk="0" hangingPunct="0">
              <a:defRPr sz="2800" b="1">
                <a:solidFill>
                  <a:srgbClr val="000000"/>
                </a:solidFill>
                <a:latin typeface="Arial" charset="0"/>
                <a:cs typeface="Arial" charset="0"/>
              </a:defRPr>
            </a:lvl3pPr>
            <a:lvl4pPr marL="1600200" indent="-228600" eaLnBrk="0" hangingPunct="0">
              <a:defRPr sz="2800" b="1">
                <a:solidFill>
                  <a:srgbClr val="000000"/>
                </a:solidFill>
                <a:latin typeface="Arial" charset="0"/>
                <a:cs typeface="Arial" charset="0"/>
              </a:defRPr>
            </a:lvl4pPr>
            <a:lvl5pPr marL="2057400" indent="-228600" eaLnBrk="0" hangingPunct="0">
              <a:defRPr sz="2800" b="1">
                <a:solidFill>
                  <a:srgbClr val="000000"/>
                </a:solidFill>
                <a:latin typeface="Arial" charset="0"/>
                <a:cs typeface="Arial" charset="0"/>
              </a:defRPr>
            </a:lvl5pPr>
            <a:lvl6pPr marL="2514600" indent="-228600" eaLnBrk="0" fontAlgn="base" hangingPunct="0">
              <a:spcBef>
                <a:spcPct val="0"/>
              </a:spcBef>
              <a:spcAft>
                <a:spcPct val="0"/>
              </a:spcAft>
              <a:defRPr sz="2800" b="1">
                <a:solidFill>
                  <a:srgbClr val="000000"/>
                </a:solidFill>
                <a:latin typeface="Arial" charset="0"/>
                <a:cs typeface="Arial" charset="0"/>
              </a:defRPr>
            </a:lvl6pPr>
            <a:lvl7pPr marL="2971800" indent="-228600" eaLnBrk="0" fontAlgn="base" hangingPunct="0">
              <a:spcBef>
                <a:spcPct val="0"/>
              </a:spcBef>
              <a:spcAft>
                <a:spcPct val="0"/>
              </a:spcAft>
              <a:defRPr sz="2800" b="1">
                <a:solidFill>
                  <a:srgbClr val="000000"/>
                </a:solidFill>
                <a:latin typeface="Arial" charset="0"/>
                <a:cs typeface="Arial" charset="0"/>
              </a:defRPr>
            </a:lvl7pPr>
            <a:lvl8pPr marL="3429000" indent="-228600" eaLnBrk="0" fontAlgn="base" hangingPunct="0">
              <a:spcBef>
                <a:spcPct val="0"/>
              </a:spcBef>
              <a:spcAft>
                <a:spcPct val="0"/>
              </a:spcAft>
              <a:defRPr sz="2800" b="1">
                <a:solidFill>
                  <a:srgbClr val="000000"/>
                </a:solidFill>
                <a:latin typeface="Arial" charset="0"/>
                <a:cs typeface="Arial" charset="0"/>
              </a:defRPr>
            </a:lvl8pPr>
            <a:lvl9pPr marL="3886200" indent="-228600" eaLnBrk="0" fontAlgn="base" hangingPunct="0">
              <a:spcBef>
                <a:spcPct val="0"/>
              </a:spcBef>
              <a:spcAft>
                <a:spcPct val="0"/>
              </a:spcAft>
              <a:defRPr sz="2800" b="1">
                <a:solidFill>
                  <a:srgbClr val="000000"/>
                </a:solidFill>
                <a:latin typeface="Arial" charset="0"/>
                <a:cs typeface="Arial" charset="0"/>
              </a:defRPr>
            </a:lvl9pPr>
          </a:lstStyle>
          <a:p>
            <a:pPr algn="ctr">
              <a:lnSpc>
                <a:spcPct val="90000"/>
              </a:lnSpc>
            </a:pPr>
            <a:r>
              <a:rPr lang="en-US" altLang="en-US" dirty="0">
                <a:solidFill>
                  <a:schemeClr val="bg1"/>
                </a:solidFill>
              </a:rPr>
              <a:t>NNL/BNG for people as well as biodiversity:</a:t>
            </a:r>
          </a:p>
          <a:p>
            <a:pPr algn="ctr">
              <a:lnSpc>
                <a:spcPct val="90000"/>
              </a:lnSpc>
            </a:pPr>
            <a:r>
              <a:rPr lang="en-US" altLang="en-US" dirty="0">
                <a:solidFill>
                  <a:schemeClr val="bg1"/>
                </a:solidFill>
              </a:rPr>
              <a:t>BBOP</a:t>
            </a:r>
          </a:p>
        </p:txBody>
      </p:sp>
      <p:sp>
        <p:nvSpPr>
          <p:cNvPr id="8" name="Rectangle 2"/>
          <p:cNvSpPr txBox="1">
            <a:spLocks noChangeArrowheads="1"/>
          </p:cNvSpPr>
          <p:nvPr/>
        </p:nvSpPr>
        <p:spPr bwMode="auto">
          <a:xfrm>
            <a:off x="419100" y="915973"/>
            <a:ext cx="8210550" cy="5473311"/>
          </a:xfrm>
          <a:prstGeom prst="rect">
            <a:avLst/>
          </a:prstGeom>
          <a:noFill/>
          <a:ln w="9525">
            <a:noFill/>
            <a:miter lim="800000"/>
            <a:headEnd/>
            <a:tailEnd/>
          </a:ln>
        </p:spPr>
        <p:txBody>
          <a:bodyPr/>
          <a:lstStyle/>
          <a:p>
            <a:pPr eaLnBrk="0" hangingPunct="0">
              <a:defRPr/>
            </a:pPr>
            <a:r>
              <a:rPr lang="en-US" kern="0" dirty="0"/>
              <a:t>BBOP Principles, Standard, Guidance Notes and Handbooks set out how to ensure people affected by a project and its mitigation are left at least as well off as before:</a:t>
            </a:r>
          </a:p>
          <a:p>
            <a:pPr marL="800100" lvl="1" indent="-342900" eaLnBrk="0" hangingPunct="0">
              <a:buFont typeface="Wingdings" panose="05000000000000000000" pitchFamily="2" charset="2"/>
              <a:buChar char="Ø"/>
              <a:defRPr/>
            </a:pPr>
            <a:endParaRPr lang="en-US" sz="800" kern="0" dirty="0"/>
          </a:p>
          <a:p>
            <a:pPr marL="342900" indent="-342900" eaLnBrk="0" hangingPunct="0">
              <a:spcBef>
                <a:spcPts val="1200"/>
              </a:spcBef>
              <a:buFont typeface="Wingdings" panose="05000000000000000000" pitchFamily="2" charset="2"/>
              <a:buChar char="Ø"/>
              <a:defRPr/>
            </a:pPr>
            <a:r>
              <a:rPr lang="en-US" sz="1600" b="1" kern="0" dirty="0">
                <a:solidFill>
                  <a:schemeClr val="accent6"/>
                </a:solidFill>
              </a:rPr>
              <a:t>Principle 4 - </a:t>
            </a:r>
            <a:r>
              <a:rPr lang="en-GB" sz="1600" b="1" dirty="0">
                <a:solidFill>
                  <a:schemeClr val="accent6"/>
                </a:solidFill>
              </a:rPr>
              <a:t>No net loss: </a:t>
            </a:r>
            <a:r>
              <a:rPr lang="en-GB" sz="1600" dirty="0"/>
              <a:t>A biodiversity offset should be designed and implemented to achieve in situ, measurable conservation outcomes that can reasonably be expected to result in no net loss and preferably a net gain of biodiversity.  </a:t>
            </a:r>
          </a:p>
          <a:p>
            <a:pPr marL="800100" lvl="1" indent="-342900" eaLnBrk="0" hangingPunct="0">
              <a:spcBef>
                <a:spcPts val="1200"/>
              </a:spcBef>
              <a:buFont typeface="Wingdings" panose="05000000000000000000" pitchFamily="2" charset="2"/>
              <a:buChar char="Ø"/>
              <a:defRPr/>
            </a:pPr>
            <a:r>
              <a:rPr lang="en-GB" sz="1600" dirty="0"/>
              <a:t>Includes loss and gain of people’s socioeconomic and cultural values associated with biodiversity.</a:t>
            </a:r>
          </a:p>
          <a:p>
            <a:pPr marL="342900" indent="-342900" eaLnBrk="0" hangingPunct="0">
              <a:spcBef>
                <a:spcPts val="1200"/>
              </a:spcBef>
              <a:buFont typeface="Wingdings" panose="05000000000000000000" pitchFamily="2" charset="2"/>
              <a:buChar char="Ø"/>
              <a:defRPr/>
            </a:pPr>
            <a:r>
              <a:rPr lang="en-US" sz="1600" b="1" kern="0" dirty="0">
                <a:solidFill>
                  <a:schemeClr val="accent6"/>
                </a:solidFill>
              </a:rPr>
              <a:t>Principle 6 - </a:t>
            </a:r>
            <a:r>
              <a:rPr lang="en-GB" sz="1600" b="1" dirty="0">
                <a:solidFill>
                  <a:schemeClr val="accent6"/>
                </a:solidFill>
              </a:rPr>
              <a:t>Stakeholder participation and </a:t>
            </a:r>
            <a:r>
              <a:rPr lang="en-GB" sz="1600" b="1" kern="0" dirty="0">
                <a:solidFill>
                  <a:schemeClr val="accent6"/>
                </a:solidFill>
              </a:rPr>
              <a:t>Principle 7 -</a:t>
            </a:r>
            <a:r>
              <a:rPr lang="en-GB" sz="1600" b="1" dirty="0">
                <a:solidFill>
                  <a:schemeClr val="accent6"/>
                </a:solidFill>
              </a:rPr>
              <a:t> Equity: </a:t>
            </a:r>
          </a:p>
          <a:p>
            <a:pPr marL="800100" lvl="1" indent="-342900" eaLnBrk="0" hangingPunct="0">
              <a:spcBef>
                <a:spcPts val="1200"/>
              </a:spcBef>
              <a:buFont typeface="Wingdings" panose="05000000000000000000" pitchFamily="2" charset="2"/>
              <a:buChar char="Ø"/>
              <a:defRPr/>
            </a:pPr>
            <a:r>
              <a:rPr lang="en-GB" sz="1600" dirty="0"/>
              <a:t>Participation and considerations of equity in decision-making about projects and mitigation (including biodiversity offsets) should help ensure people affected are left better not worse off.</a:t>
            </a:r>
          </a:p>
          <a:p>
            <a:pPr marL="342900" indent="-342900" eaLnBrk="0" hangingPunct="0">
              <a:spcBef>
                <a:spcPts val="1200"/>
              </a:spcBef>
              <a:buFont typeface="Wingdings" panose="05000000000000000000" pitchFamily="2" charset="2"/>
              <a:buChar char="Ø"/>
              <a:defRPr/>
            </a:pPr>
            <a:r>
              <a:rPr lang="en-GB" sz="1600" b="1" dirty="0">
                <a:solidFill>
                  <a:schemeClr val="accent6"/>
                </a:solidFill>
              </a:rPr>
              <a:t>Biodiversity Offset Management Plan (BOMP) </a:t>
            </a:r>
            <a:r>
              <a:rPr lang="en-GB" sz="1600" dirty="0"/>
              <a:t>should include a description of the project’s impacts on biodiversity (including direct, indirect, and cumulative impacts, as appropriate) including on the key biodiversity components identified and then how these are addressed through mitigation and involvement of affected people.</a:t>
            </a:r>
          </a:p>
          <a:p>
            <a:pPr marL="800100" lvl="1" indent="-342900" eaLnBrk="0" hangingPunct="0">
              <a:spcBef>
                <a:spcPts val="1200"/>
              </a:spcBef>
              <a:buFont typeface="Wingdings" panose="05000000000000000000" pitchFamily="2" charset="2"/>
              <a:buChar char="Ø"/>
              <a:defRPr/>
            </a:pPr>
            <a:r>
              <a:rPr lang="en-GB" sz="1600" dirty="0"/>
              <a:t>BOMP should help ensure people affected are left better not worse off.</a:t>
            </a:r>
          </a:p>
          <a:p>
            <a:pPr marL="800100" lvl="1" indent="-342900" eaLnBrk="0" hangingPunct="0">
              <a:spcBef>
                <a:spcPts val="1200"/>
              </a:spcBef>
              <a:buFont typeface="Wingdings" panose="05000000000000000000" pitchFamily="2" charset="2"/>
              <a:buChar char="Ø"/>
              <a:defRPr/>
            </a:pPr>
            <a:endParaRPr lang="en-GB" sz="1600" dirty="0"/>
          </a:p>
        </p:txBody>
      </p:sp>
    </p:spTree>
    <p:extLst>
      <p:ext uri="{BB962C8B-B14F-4D97-AF65-F5344CB8AC3E}">
        <p14:creationId xmlns:p14="http://schemas.microsoft.com/office/powerpoint/2010/main" val="554404445"/>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4179</TotalTime>
  <Words>2019</Words>
  <Application>Microsoft Office PowerPoint</Application>
  <PresentationFormat>Widescreen</PresentationFormat>
  <Paragraphs>150</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Calibri Light</vt:lpstr>
      <vt:lpstr>Garamond</vt:lpstr>
      <vt:lpstr>Symbol</vt:lpstr>
      <vt:lpstr>Times New Roman</vt:lpstr>
      <vt:lpstr>Wingdings</vt:lpstr>
      <vt:lpstr>1_Conception personnalisée</vt:lpstr>
      <vt:lpstr>2_Conception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ten Kate</dc:creator>
  <cp:lastModifiedBy>Rainey, Hugo</cp:lastModifiedBy>
  <cp:revision>370</cp:revision>
  <dcterms:created xsi:type="dcterms:W3CDTF">2019-10-21T17:05:41Z</dcterms:created>
  <dcterms:modified xsi:type="dcterms:W3CDTF">2020-02-17T16:17:22Z</dcterms:modified>
</cp:coreProperties>
</file>